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42" r:id="rId7"/>
    <p:sldMasterId id="2147484366" r:id="rId8"/>
    <p:sldMasterId id="2147484376" r:id="rId9"/>
    <p:sldMasterId id="2147484403" r:id="rId10"/>
  </p:sldMasterIdLst>
  <p:notesMasterIdLst>
    <p:notesMasterId r:id="rId44"/>
  </p:notesMasterIdLst>
  <p:handoutMasterIdLst>
    <p:handoutMasterId r:id="rId45"/>
  </p:handoutMasterIdLst>
  <p:sldIdLst>
    <p:sldId id="1393" r:id="rId11"/>
    <p:sldId id="1423" r:id="rId12"/>
    <p:sldId id="1471" r:id="rId13"/>
    <p:sldId id="1430" r:id="rId14"/>
    <p:sldId id="1431" r:id="rId15"/>
    <p:sldId id="1432" r:id="rId16"/>
    <p:sldId id="1444" r:id="rId17"/>
    <p:sldId id="1445" r:id="rId18"/>
    <p:sldId id="1433" r:id="rId19"/>
    <p:sldId id="1452" r:id="rId20"/>
    <p:sldId id="1453" r:id="rId21"/>
    <p:sldId id="1454" r:id="rId22"/>
    <p:sldId id="1455" r:id="rId23"/>
    <p:sldId id="1456" r:id="rId24"/>
    <p:sldId id="1457" r:id="rId25"/>
    <p:sldId id="1450" r:id="rId26"/>
    <p:sldId id="1451" r:id="rId27"/>
    <p:sldId id="1458" r:id="rId28"/>
    <p:sldId id="1459" r:id="rId29"/>
    <p:sldId id="1460" r:id="rId30"/>
    <p:sldId id="1434" r:id="rId31"/>
    <p:sldId id="1461" r:id="rId32"/>
    <p:sldId id="1462" r:id="rId33"/>
    <p:sldId id="1463" r:id="rId34"/>
    <p:sldId id="1464" r:id="rId35"/>
    <p:sldId id="1465" r:id="rId36"/>
    <p:sldId id="1466" r:id="rId37"/>
    <p:sldId id="1467" r:id="rId38"/>
    <p:sldId id="1468" r:id="rId39"/>
    <p:sldId id="1469" r:id="rId40"/>
    <p:sldId id="1470" r:id="rId41"/>
    <p:sldId id="1441" r:id="rId42"/>
    <p:sldId id="1326" r:id="rId4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2016 Template Light" id="{A073DAE3-B461-442F-A3D3-6642BD875E45}">
          <p14:sldIdLst>
            <p14:sldId id="1393"/>
            <p14:sldId id="1423"/>
            <p14:sldId id="1471"/>
            <p14:sldId id="1430"/>
            <p14:sldId id="1431"/>
            <p14:sldId id="1432"/>
            <p14:sldId id="1444"/>
            <p14:sldId id="1445"/>
            <p14:sldId id="1433"/>
            <p14:sldId id="1452"/>
            <p14:sldId id="1453"/>
            <p14:sldId id="1454"/>
            <p14:sldId id="1455"/>
            <p14:sldId id="1456"/>
            <p14:sldId id="1457"/>
            <p14:sldId id="1450"/>
            <p14:sldId id="1451"/>
            <p14:sldId id="1458"/>
            <p14:sldId id="1459"/>
            <p14:sldId id="1460"/>
            <p14:sldId id="1434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41"/>
            <p14:sldId id="1326"/>
          </p14:sldIdLst>
        </p14:section>
        <p14:section name="Archive" id="{E2218A8E-BBE1-4CE7-BB85-ACB9A9E6072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Chris Anderson (ZUMO)" initials="CA(" lastIdx="4" clrIdx="4">
    <p:extLst>
      <p:ext uri="{19B8F6BF-5375-455C-9EA6-DF929625EA0E}">
        <p15:presenceInfo xmlns:p15="http://schemas.microsoft.com/office/powerpoint/2012/main" userId="S-1-5-21-2127521184-1604012920-1887927527-12035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D2D2D2"/>
    <a:srgbClr val="FFFFFF"/>
    <a:srgbClr val="292929"/>
    <a:srgbClr val="BAD80A"/>
    <a:srgbClr val="A80000"/>
    <a:srgbClr val="5C2D91"/>
    <a:srgbClr val="0078D7"/>
    <a:srgbClr val="107C1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67" autoAdjust="0"/>
    <p:restoredTop sz="40485" autoAdjust="0"/>
  </p:normalViewPr>
  <p:slideViewPr>
    <p:cSldViewPr>
      <p:cViewPr varScale="1">
        <p:scale>
          <a:sx n="110" d="100"/>
          <a:sy n="110" d="100"/>
        </p:scale>
        <p:origin x="7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26T20:05:11.253" idx="4">
    <p:pos x="10" y="10"/>
    <p:text>Show code snippet, and annotate trigger, input, output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A80199-E171-D64D-97FC-98DC54226E17}" type="doc">
      <dgm:prSet loTypeId="urn:microsoft.com/office/officeart/2005/8/layout/cycle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D025D8-F1B4-E340-8017-A3F96EB49642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FC59775-5D47-7040-B655-569FE15A8A3B}" type="parTrans" cxnId="{BA954C29-6641-1742-9C44-2DAE9AEF48B2}">
      <dgm:prSet/>
      <dgm:spPr/>
      <dgm:t>
        <a:bodyPr/>
        <a:lstStyle/>
        <a:p>
          <a:endParaRPr lang="en-US"/>
        </a:p>
      </dgm:t>
    </dgm:pt>
    <dgm:pt modelId="{FD11F52C-A2D5-734C-8456-3C254DFAA87F}" type="sibTrans" cxnId="{BA954C29-6641-1742-9C44-2DAE9AEF48B2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AB23B465-8C21-E846-8FCC-5DFBD178334D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502CBB04-7B0E-7244-9F0F-FE8FDADA0496}" type="parTrans" cxnId="{42F82BBE-3C51-AE40-9201-2E6A93659275}">
      <dgm:prSet/>
      <dgm:spPr/>
      <dgm:t>
        <a:bodyPr/>
        <a:lstStyle/>
        <a:p>
          <a:endParaRPr lang="en-US"/>
        </a:p>
      </dgm:t>
    </dgm:pt>
    <dgm:pt modelId="{E44BEFA8-C88F-7544-AD6C-857B185E495A}" type="sibTrans" cxnId="{42F82BBE-3C51-AE40-9201-2E6A93659275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39872F0B-D76E-AF42-A4CB-32169B00C6BB}" type="pres">
      <dgm:prSet presAssocID="{1BA80199-E171-D64D-97FC-98DC54226E17}" presName="cycle" presStyleCnt="0">
        <dgm:presLayoutVars>
          <dgm:dir/>
          <dgm:resizeHandles val="exact"/>
        </dgm:presLayoutVars>
      </dgm:prSet>
      <dgm:spPr/>
    </dgm:pt>
    <dgm:pt modelId="{F4E532E6-66D6-C542-B8C3-136424B07555}" type="pres">
      <dgm:prSet presAssocID="{18D025D8-F1B4-E340-8017-A3F96EB49642}" presName="node" presStyleLbl="node1" presStyleIdx="0" presStyleCnt="2">
        <dgm:presLayoutVars>
          <dgm:bulletEnabled val="1"/>
        </dgm:presLayoutVars>
      </dgm:prSet>
      <dgm:spPr/>
    </dgm:pt>
    <dgm:pt modelId="{4CCCA322-8FF1-034E-BCA3-496EEEFA1B28}" type="pres">
      <dgm:prSet presAssocID="{FD11F52C-A2D5-734C-8456-3C254DFAA87F}" presName="sibTrans" presStyleLbl="sibTrans2D1" presStyleIdx="0" presStyleCnt="2"/>
      <dgm:spPr/>
    </dgm:pt>
    <dgm:pt modelId="{7CBDF54A-8860-7740-AB04-556D1D7774A6}" type="pres">
      <dgm:prSet presAssocID="{FD11F52C-A2D5-734C-8456-3C254DFAA87F}" presName="connectorText" presStyleLbl="sibTrans2D1" presStyleIdx="0" presStyleCnt="2"/>
      <dgm:spPr/>
    </dgm:pt>
    <dgm:pt modelId="{3F34A553-5877-D14B-B6C4-8484F152709B}" type="pres">
      <dgm:prSet presAssocID="{AB23B465-8C21-E846-8FCC-5DFBD178334D}" presName="node" presStyleLbl="node1" presStyleIdx="1" presStyleCnt="2">
        <dgm:presLayoutVars>
          <dgm:bulletEnabled val="1"/>
        </dgm:presLayoutVars>
      </dgm:prSet>
      <dgm:spPr/>
    </dgm:pt>
    <dgm:pt modelId="{E747E740-F8F7-6B41-8142-09025A60FA83}" type="pres">
      <dgm:prSet presAssocID="{E44BEFA8-C88F-7544-AD6C-857B185E495A}" presName="sibTrans" presStyleLbl="sibTrans2D1" presStyleIdx="1" presStyleCnt="2"/>
      <dgm:spPr/>
    </dgm:pt>
    <dgm:pt modelId="{242A9705-8B08-184E-AE75-417ABD03C1B0}" type="pres">
      <dgm:prSet presAssocID="{E44BEFA8-C88F-7544-AD6C-857B185E495A}" presName="connectorText" presStyleLbl="sibTrans2D1" presStyleIdx="1" presStyleCnt="2"/>
      <dgm:spPr/>
    </dgm:pt>
  </dgm:ptLst>
  <dgm:cxnLst>
    <dgm:cxn modelId="{BA954C29-6641-1742-9C44-2DAE9AEF48B2}" srcId="{1BA80199-E171-D64D-97FC-98DC54226E17}" destId="{18D025D8-F1B4-E340-8017-A3F96EB49642}" srcOrd="0" destOrd="0" parTransId="{7FC59775-5D47-7040-B655-569FE15A8A3B}" sibTransId="{FD11F52C-A2D5-734C-8456-3C254DFAA87F}"/>
    <dgm:cxn modelId="{2C2D3FE2-E572-434F-8767-7CD7D82D2490}" type="presOf" srcId="{E44BEFA8-C88F-7544-AD6C-857B185E495A}" destId="{E747E740-F8F7-6B41-8142-09025A60FA83}" srcOrd="0" destOrd="0" presId="urn:microsoft.com/office/officeart/2005/8/layout/cycle2"/>
    <dgm:cxn modelId="{7AE1CA04-9E18-44B4-9589-DC785B57E038}" type="presOf" srcId="{18D025D8-F1B4-E340-8017-A3F96EB49642}" destId="{F4E532E6-66D6-C542-B8C3-136424B07555}" srcOrd="0" destOrd="0" presId="urn:microsoft.com/office/officeart/2005/8/layout/cycle2"/>
    <dgm:cxn modelId="{42F82BBE-3C51-AE40-9201-2E6A93659275}" srcId="{1BA80199-E171-D64D-97FC-98DC54226E17}" destId="{AB23B465-8C21-E846-8FCC-5DFBD178334D}" srcOrd="1" destOrd="0" parTransId="{502CBB04-7B0E-7244-9F0F-FE8FDADA0496}" sibTransId="{E44BEFA8-C88F-7544-AD6C-857B185E495A}"/>
    <dgm:cxn modelId="{824A6D53-C13F-4C1A-94BE-1781296FB348}" type="presOf" srcId="{FD11F52C-A2D5-734C-8456-3C254DFAA87F}" destId="{7CBDF54A-8860-7740-AB04-556D1D7774A6}" srcOrd="1" destOrd="0" presId="urn:microsoft.com/office/officeart/2005/8/layout/cycle2"/>
    <dgm:cxn modelId="{76E196EA-F8A9-47C7-8E9C-CA6744500FDC}" type="presOf" srcId="{AB23B465-8C21-E846-8FCC-5DFBD178334D}" destId="{3F34A553-5877-D14B-B6C4-8484F152709B}" srcOrd="0" destOrd="0" presId="urn:microsoft.com/office/officeart/2005/8/layout/cycle2"/>
    <dgm:cxn modelId="{4A2C39D8-9D17-45FC-AF3C-1D213AFDC51E}" type="presOf" srcId="{E44BEFA8-C88F-7544-AD6C-857B185E495A}" destId="{242A9705-8B08-184E-AE75-417ABD03C1B0}" srcOrd="1" destOrd="0" presId="urn:microsoft.com/office/officeart/2005/8/layout/cycle2"/>
    <dgm:cxn modelId="{32D48835-AB61-4F50-876A-14ECE94EF577}" type="presOf" srcId="{FD11F52C-A2D5-734C-8456-3C254DFAA87F}" destId="{4CCCA322-8FF1-034E-BCA3-496EEEFA1B28}" srcOrd="0" destOrd="0" presId="urn:microsoft.com/office/officeart/2005/8/layout/cycle2"/>
    <dgm:cxn modelId="{AAB4733D-E803-4F94-863E-07CF9095B5DE}" type="presOf" srcId="{1BA80199-E171-D64D-97FC-98DC54226E17}" destId="{39872F0B-D76E-AF42-A4CB-32169B00C6BB}" srcOrd="0" destOrd="0" presId="urn:microsoft.com/office/officeart/2005/8/layout/cycle2"/>
    <dgm:cxn modelId="{4F0A72FB-847B-4C59-B652-5BF917F2F219}" type="presParOf" srcId="{39872F0B-D76E-AF42-A4CB-32169B00C6BB}" destId="{F4E532E6-66D6-C542-B8C3-136424B07555}" srcOrd="0" destOrd="0" presId="urn:microsoft.com/office/officeart/2005/8/layout/cycle2"/>
    <dgm:cxn modelId="{404C55CD-8481-48BC-B987-73C6738C670E}" type="presParOf" srcId="{39872F0B-D76E-AF42-A4CB-32169B00C6BB}" destId="{4CCCA322-8FF1-034E-BCA3-496EEEFA1B28}" srcOrd="1" destOrd="0" presId="urn:microsoft.com/office/officeart/2005/8/layout/cycle2"/>
    <dgm:cxn modelId="{A4A7D419-50F1-47FD-8F63-6A148CE96C59}" type="presParOf" srcId="{4CCCA322-8FF1-034E-BCA3-496EEEFA1B28}" destId="{7CBDF54A-8860-7740-AB04-556D1D7774A6}" srcOrd="0" destOrd="0" presId="urn:microsoft.com/office/officeart/2005/8/layout/cycle2"/>
    <dgm:cxn modelId="{DBB0D11E-0930-446F-8570-841D6C8E420A}" type="presParOf" srcId="{39872F0B-D76E-AF42-A4CB-32169B00C6BB}" destId="{3F34A553-5877-D14B-B6C4-8484F152709B}" srcOrd="2" destOrd="0" presId="urn:microsoft.com/office/officeart/2005/8/layout/cycle2"/>
    <dgm:cxn modelId="{9096EFD6-35AD-426F-90D3-7A89883FCDC1}" type="presParOf" srcId="{39872F0B-D76E-AF42-A4CB-32169B00C6BB}" destId="{E747E740-F8F7-6B41-8142-09025A60FA83}" srcOrd="3" destOrd="0" presId="urn:microsoft.com/office/officeart/2005/8/layout/cycle2"/>
    <dgm:cxn modelId="{6CB50835-0F3B-4A2A-A298-9FCC69CCB0E4}" type="presParOf" srcId="{E747E740-F8F7-6B41-8142-09025A60FA83}" destId="{242A9705-8B08-184E-AE75-417ABD03C1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532E6-66D6-C542-B8C3-136424B07555}">
      <dsp:nvSpPr>
        <dsp:cNvPr id="0" name=""/>
        <dsp:cNvSpPr/>
      </dsp:nvSpPr>
      <dsp:spPr>
        <a:xfrm>
          <a:off x="477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32287" y="646324"/>
        <a:ext cx="636434" cy="636434"/>
      </dsp:txXfrm>
    </dsp:sp>
    <dsp:sp modelId="{4CCCA322-8FF1-034E-BCA3-496EEEFA1B28}">
      <dsp:nvSpPr>
        <dsp:cNvPr id="0" name=""/>
        <dsp:cNvSpPr/>
      </dsp:nvSpPr>
      <dsp:spPr>
        <a:xfrm>
          <a:off x="830358" y="387316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30358" y="448070"/>
        <a:ext cx="469835" cy="182260"/>
      </dsp:txXfrm>
    </dsp:sp>
    <dsp:sp modelId="{3F34A553-5877-D14B-B6C4-8484F152709B}">
      <dsp:nvSpPr>
        <dsp:cNvPr id="0" name=""/>
        <dsp:cNvSpPr/>
      </dsp:nvSpPr>
      <dsp:spPr>
        <a:xfrm>
          <a:off x="1352904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484714" y="646324"/>
        <a:ext cx="636434" cy="636434"/>
      </dsp:txXfrm>
    </dsp:sp>
    <dsp:sp modelId="{E747E740-F8F7-6B41-8142-09025A60FA83}">
      <dsp:nvSpPr>
        <dsp:cNvPr id="0" name=""/>
        <dsp:cNvSpPr/>
      </dsp:nvSpPr>
      <dsp:spPr>
        <a:xfrm rot="10800000">
          <a:off x="862111" y="1237999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953241" y="1298753"/>
        <a:ext cx="469835" cy="182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10/20/2016 12:52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2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10/20/2016 12:52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10/20/2016 12:52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Abstraction of servers, infrastructure and configuration of operating system</a:t>
            </a:r>
          </a:p>
          <a:p>
            <a:r>
              <a:rPr lang="en-US" dirty="0"/>
              <a:t>Event-driven scale</a:t>
            </a:r>
          </a:p>
          <a:p>
            <a:r>
              <a:rPr lang="en-US" dirty="0"/>
              <a:t>Sub-second billing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Mono-lithic application -&gt; loosely coupled components</a:t>
            </a:r>
          </a:p>
          <a:p>
            <a:r>
              <a:rPr lang="en-US" dirty="0"/>
              <a:t>Events happening </a:t>
            </a:r>
            <a:r>
              <a:rPr lang="en-US" dirty="0" err="1"/>
              <a:t>async</a:t>
            </a:r>
            <a:r>
              <a:rPr lang="en-US" dirty="0"/>
              <a:t> outside client application</a:t>
            </a:r>
          </a:p>
          <a:p>
            <a:r>
              <a:rPr lang="en-US" dirty="0"/>
              <a:t>Build/use micro-functionality to react to a single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2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“Pinnacle of PaaS compute”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just hardware “servers”, but software servers are also </a:t>
            </a:r>
            <a:r>
              <a:rPr lang="en-US" b="1" dirty="0"/>
              <a:t>managed for you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business logic</a:t>
            </a:r>
            <a:r>
              <a:rPr lang="en-US" dirty="0"/>
              <a:t>, not solving technical problems not </a:t>
            </a:r>
            <a:r>
              <a:rPr lang="en-US" b="1" dirty="0"/>
              <a:t>core to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Lower effort to get started makes it easier to experiment (bots, etc.)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on open sourcing our</a:t>
            </a:r>
            <a:r>
              <a:rPr lang="en-US" baseline="0" dirty="0"/>
              <a:t> load generator for customers to make use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AE042-A649-4613-AB86-D19E5DE75F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19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2E45D9-6F23-48B0-9F93-9BB4FE9A61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25593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10/20/2016 12:52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2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441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638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7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7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91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2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0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275524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972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03A7FB9A-B010-42F7-9682-CD97C0AD3FAA}" type="datetimeFigureOut">
              <a:rPr lang="en-US" smtClean="0">
                <a:solidFill>
                  <a:srgbClr val="F36E24"/>
                </a:solidFill>
              </a:rPr>
              <a:pPr defTabSz="932597"/>
              <a:t>10/20/2016</a:t>
            </a:fld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C1A25B0A-78C0-4D52-8FEB-B371BEB7A2EB}" type="slidenum">
              <a:rPr lang="en-US" smtClean="0">
                <a:solidFill>
                  <a:srgbClr val="F36E24"/>
                </a:solidFill>
              </a:rPr>
              <a:pPr defTabSz="932597"/>
              <a:t>‹#›</a:t>
            </a:fld>
            <a:endParaRPr lang="en-US" dirty="0">
              <a:solidFill>
                <a:srgbClr val="F36E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098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148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24" y="1445861"/>
            <a:ext cx="11192829" cy="4616063"/>
          </a:xfrm>
        </p:spPr>
        <p:txBody>
          <a:bodyPr/>
          <a:lstStyle>
            <a:lvl1pPr>
              <a:defRPr spc="-102" baseline="0"/>
            </a:lvl1pPr>
            <a:lvl2pPr>
              <a:defRPr spc="-102" baseline="0"/>
            </a:lvl2pPr>
            <a:lvl3pPr>
              <a:defRPr spc="-102" baseline="0"/>
            </a:lvl3pPr>
            <a:lvl4pPr>
              <a:defRPr spc="-102" baseline="0"/>
            </a:lvl4pPr>
            <a:lvl5pPr>
              <a:defRPr spc="-102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223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1873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565673"/>
            <a:ext cx="5494936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824" y="2218171"/>
            <a:ext cx="5494936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7558" y="1565673"/>
            <a:ext cx="5497094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7558" y="2218171"/>
            <a:ext cx="5497094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1269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61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4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5" y="278486"/>
            <a:ext cx="4091515" cy="2830192"/>
          </a:xfrm>
        </p:spPr>
        <p:txBody>
          <a:bodyPr anchor="b">
            <a:noAutofit/>
          </a:bodyPr>
          <a:lstStyle>
            <a:lvl1pPr algn="l">
              <a:defRPr sz="448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2317" y="278488"/>
            <a:ext cx="6952335" cy="596963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825" y="3341829"/>
            <a:ext cx="4091515" cy="2906291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88869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>
            <a:normAutofit/>
          </a:bodyPr>
          <a:lstStyle>
            <a:lvl1pPr algn="l">
              <a:defRPr sz="244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7637" y="624974"/>
            <a:ext cx="7461885" cy="4196715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4144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2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9789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32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2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369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698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76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5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3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3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064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2440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07408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234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23410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81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99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17017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 -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4F5-9F56-4AF2-B8FC-381E478EDD58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23CD-E977-4E78-9161-C57CCFBF0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54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63578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56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9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1.jpg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6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  <p:sldLayoutId id="214748437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" y="2"/>
            <a:ext cx="12519604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3264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856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448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12522865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63758" y="6173429"/>
            <a:ext cx="3011113" cy="55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GB" sz="1836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0233" y="6380688"/>
            <a:ext cx="2178636" cy="3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accent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3264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856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448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23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7" r:id="rId1"/>
    <p:sldLayoutId id="2147484378" r:id="rId2"/>
    <p:sldLayoutId id="2147484379" r:id="rId3"/>
    <p:sldLayoutId id="2147484380" r:id="rId4"/>
    <p:sldLayoutId id="2147484381" r:id="rId5"/>
    <p:sldLayoutId id="2147484382" r:id="rId6"/>
    <p:sldLayoutId id="2147484383" r:id="rId7"/>
    <p:sldLayoutId id="2147484384" r:id="rId8"/>
    <p:sldLayoutId id="2147484385" r:id="rId9"/>
    <p:sldLayoutId id="2147484386" r:id="rId10"/>
    <p:sldLayoutId id="2147484387" r:id="rId11"/>
    <p:sldLayoutId id="2147484388" r:id="rId12"/>
    <p:sldLayoutId id="2147484389" r:id="rId13"/>
    <p:sldLayoutId id="2147484390" r:id="rId14"/>
    <p:sldLayoutId id="2147484391" r:id="rId15"/>
    <p:sldLayoutId id="2147484392" r:id="rId16"/>
    <p:sldLayoutId id="2147484393" r:id="rId17"/>
    <p:sldLayoutId id="2147484394" r:id="rId18"/>
    <p:sldLayoutId id="2147484395" r:id="rId19"/>
    <p:sldLayoutId id="2147484396" r:id="rId20"/>
    <p:sldLayoutId id="2147484397" r:id="rId21"/>
    <p:sldLayoutId id="2147484398" r:id="rId22"/>
    <p:sldLayoutId id="2147484399" r:id="rId23"/>
    <p:sldLayoutId id="2147484400" r:id="rId24"/>
    <p:sldLayoutId id="2147484401" r:id="rId25"/>
    <p:sldLayoutId id="2147484402" r:id="rId26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4" r:id="rId1"/>
    <p:sldLayoutId id="2147484405" r:id="rId2"/>
    <p:sldLayoutId id="2147484406" r:id="rId3"/>
    <p:sldLayoutId id="2147484407" r:id="rId4"/>
    <p:sldLayoutId id="2147484408" r:id="rId5"/>
    <p:sldLayoutId id="2147484409" r:id="rId6"/>
    <p:sldLayoutId id="2147484410" r:id="rId7"/>
    <p:sldLayoutId id="2147484411" r:id="rId8"/>
    <p:sldLayoutId id="2147484412" r:id="rId9"/>
    <p:sldLayoutId id="2147484413" r:id="rId10"/>
    <p:sldLayoutId id="2147484414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hanselman.com/blog/WhatIsServerlessComputingExploringAzureFunctions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9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ryappservice.azure.com/" TargetMode="External"/><Relationship Id="rId2" Type="http://schemas.openxmlformats.org/officeDocument/2006/relationships/hyperlink" Target="https://functions.azu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ctivemanifesto.org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79645"/>
            <a:ext cx="11506135" cy="1828786"/>
          </a:xfrm>
        </p:spPr>
        <p:txBody>
          <a:bodyPr/>
          <a:lstStyle/>
          <a:p>
            <a:r>
              <a:rPr lang="en-US" b="1" dirty="0" err="1"/>
              <a:t>Serverless</a:t>
            </a:r>
            <a:r>
              <a:rPr lang="en-US" b="1" dirty="0"/>
              <a:t> for the enterprise with Microsoft Azure Functions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509753"/>
            <a:ext cx="9677336" cy="1828007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968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180291" y="1231454"/>
            <a:ext cx="6824326" cy="4549669"/>
            <a:chOff x="5078313" y="565597"/>
            <a:chExt cx="6691123" cy="4460865"/>
          </a:xfrm>
        </p:grpSpPr>
        <p:sp>
          <p:nvSpPr>
            <p:cNvPr id="30" name="Title 4"/>
            <p:cNvSpPr txBox="1">
              <a:spLocks/>
            </p:cNvSpPr>
            <p:nvPr/>
          </p:nvSpPr>
          <p:spPr>
            <a:xfrm>
              <a:off x="5078313" y="565597"/>
              <a:ext cx="6277546" cy="790304"/>
            </a:xfrm>
            <a:prstGeom prst="rect">
              <a:avLst/>
            </a:prstGeom>
            <a:noFill/>
          </p:spPr>
          <p:txBody>
            <a:bodyPr vert="horz" wrap="square" lIns="146283" tIns="91427" rIns="146283" bIns="91427" rtlCol="0" anchor="b" anchorCtr="0">
              <a:sp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b="0" kern="1200" cap="none" spc="-100" baseline="0">
                  <a:ln w="3175"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32563">
                <a:defRPr/>
              </a:pPr>
              <a:r>
                <a:rPr sz="4399" spc="0" dirty="0">
                  <a:solidFill>
                    <a:srgbClr val="505050"/>
                  </a:solidFill>
                  <a:cs typeface="Segoe UI Light" panose="020B0502040204020203" pitchFamily="34" charset="0"/>
                </a:rPr>
                <a:t>Azure Functions</a:t>
              </a:r>
            </a:p>
          </p:txBody>
        </p:sp>
        <p:sp>
          <p:nvSpPr>
            <p:cNvPr id="37" name="Text Placeholder 5"/>
            <p:cNvSpPr txBox="1">
              <a:spLocks/>
            </p:cNvSpPr>
            <p:nvPr/>
          </p:nvSpPr>
          <p:spPr>
            <a:xfrm>
              <a:off x="5081830" y="1509001"/>
              <a:ext cx="6687605" cy="666364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2448" dirty="0">
                  <a:solidFill>
                    <a:srgbClr val="50505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Process events with Serverless code.  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271655" y="1458800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71654" y="2268697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 Placeholder 5"/>
            <p:cNvSpPr txBox="1">
              <a:spLocks/>
            </p:cNvSpPr>
            <p:nvPr/>
          </p:nvSpPr>
          <p:spPr>
            <a:xfrm>
              <a:off x="5081830" y="2460412"/>
              <a:ext cx="6687605" cy="2566050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Make composing Cloud Apps insanely easy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Develop Functions in C#, Node.js, F#, Python, PHP, Batch and more 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schedule event-driven tasks across services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Expose Functions as HTTP API endpoints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Scale Functions based on customer demand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integrate with Logic Apps </a:t>
              </a:r>
              <a:endParaRPr lang="en-US" sz="1632" dirty="0">
                <a:solidFill>
                  <a:srgbClr val="505050"/>
                </a:solidFill>
                <a:latin typeface="Segoe UI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Plus 17"/>
          <p:cNvSpPr/>
          <p:nvPr/>
        </p:nvSpPr>
        <p:spPr bwMode="auto">
          <a:xfrm>
            <a:off x="2880621" y="3227830"/>
            <a:ext cx="503264" cy="437282"/>
          </a:xfrm>
          <a:prstGeom prst="mathPlu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678" y="2454290"/>
            <a:ext cx="2082292" cy="198436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32494" y="2131206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76248" y="2146059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Events + data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6238" y="2524075"/>
            <a:ext cx="2144679" cy="189261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737190" y="2044726"/>
            <a:ext cx="2258485" cy="2443428"/>
            <a:chOff x="1702418" y="2004815"/>
            <a:chExt cx="2214402" cy="2395735"/>
          </a:xfrm>
        </p:grpSpPr>
        <p:pic>
          <p:nvPicPr>
            <p:cNvPr id="24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2418" y="2446408"/>
              <a:ext cx="2214402" cy="195414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710765" y="2004815"/>
              <a:ext cx="2197709" cy="54476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12"/>
                </a:spcAft>
                <a:defRPr/>
              </a:pPr>
              <a:r>
                <a:rPr lang="en-US" sz="1836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</a:rPr>
                <a:t>Azure Functions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13925" y="1875095"/>
            <a:ext cx="2512000" cy="2998796"/>
            <a:chOff x="1581558" y="1838495"/>
            <a:chExt cx="2462969" cy="2940263"/>
          </a:xfrm>
        </p:grpSpPr>
        <p:sp>
          <p:nvSpPr>
            <p:cNvPr id="6" name="Explosion 1 5"/>
            <p:cNvSpPr/>
            <p:nvPr/>
          </p:nvSpPr>
          <p:spPr bwMode="auto">
            <a:xfrm>
              <a:off x="1602533" y="1838495"/>
              <a:ext cx="2441994" cy="2940263"/>
            </a:xfrm>
            <a:prstGeom prst="irregularSeal1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 rot="21035138">
              <a:off x="1581558" y="2773624"/>
              <a:ext cx="2456122" cy="923330"/>
            </a:xfrm>
            <a:prstGeom prst="rect">
              <a:avLst/>
            </a:prstGeom>
            <a:noFill/>
          </p:spPr>
          <p:txBody>
            <a:bodyPr wrap="none" lIns="93260" tIns="46630" rIns="93260" bIns="46630" numCol="1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5507" b="1" dirty="0">
                  <a:ln w="12700">
                    <a:solidFill>
                      <a:srgbClr val="0078D7">
                        <a:lumMod val="75000"/>
                      </a:srgbClr>
                    </a:solidFill>
                    <a:prstDash val="solid"/>
                  </a:ln>
                  <a:gradFill flip="none" rotWithShape="1">
                    <a:gsLst>
                      <a:gs pos="0">
                        <a:srgbClr val="FFFF00"/>
                      </a:gs>
                      <a:gs pos="100000">
                        <a:srgbClr val="D83B01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dist="38100" dir="2640000" algn="bl" rotWithShape="0">
                      <a:srgbClr val="0078D7">
                        <a:lumMod val="75000"/>
                      </a:srgbClr>
                    </a:outerShdw>
                  </a:effectLst>
                  <a:latin typeface="Comic Sans MS" panose="030F0702030302020204" pitchFamily="66" charset="0"/>
                </a:rPr>
                <a:t>BAM!!!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5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11237 0.008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44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0.13242 -0.0006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 architecture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Built on top of App Service and </a:t>
            </a:r>
            <a:r>
              <a:rPr lang="en-US" dirty="0" err="1"/>
              <a:t>WebJobs</a:t>
            </a:r>
            <a:r>
              <a:rPr lang="en-US" dirty="0"/>
              <a:t> SDK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9761" y="2033389"/>
            <a:ext cx="11052648" cy="4368034"/>
            <a:chOff x="753110" y="1993700"/>
            <a:chExt cx="10836913" cy="4282775"/>
          </a:xfrm>
        </p:grpSpPr>
        <p:sp>
          <p:nvSpPr>
            <p:cNvPr id="6" name="Rectangle 5"/>
            <p:cNvSpPr/>
            <p:nvPr/>
          </p:nvSpPr>
          <p:spPr bwMode="auto">
            <a:xfrm>
              <a:off x="753112" y="5476874"/>
              <a:ext cx="10836911" cy="799601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App Service Dynamic Runtime</a:t>
              </a:r>
              <a:br>
                <a: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Hosting, CI</a:t>
              </a: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, Deployment Slots, Remote Debugging,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53111" y="4608116"/>
              <a:ext cx="6324602" cy="762539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Core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4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Programming model, common abstractions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153912" y="4609920"/>
              <a:ext cx="4410079" cy="760735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Extensions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Triggers, input and output bindings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53111" y="3737046"/>
              <a:ext cx="10836911" cy="764851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 Script Runtime</a:t>
              </a:r>
              <a:b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Azure Functions Host – Dynamic Compilation, Language abstractions,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53110" y="1993700"/>
              <a:ext cx="5376809" cy="760374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Code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6210938" y="1996497"/>
              <a:ext cx="5379084" cy="754781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Config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719762" y="2921190"/>
            <a:ext cx="11052646" cy="7800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Language Runtime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C#, Node.js, F#, PHP, etc.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8936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abstraction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08983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Serverless compute abstracts away the compute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Bindings abstract away the services you interact with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465546" y="4339280"/>
            <a:ext cx="3485743" cy="97187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   Business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65545" y="5488073"/>
            <a:ext cx="3485743" cy="971872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Serverless PaaS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4465548" y="3270043"/>
            <a:ext cx="3485743" cy="892313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Other 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46" y="4557453"/>
            <a:ext cx="622702" cy="5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867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and scaling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1"/>
            <a:ext cx="11885514" cy="5587484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App Service offers dedicated and dynamic tiers.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Dedicated is the existing App Service plan tiers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Basic, Standard, Premium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based on # of reserved VMs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You’re responsible for scale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Dynamic 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on number of executions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Platform responsible for scale</a:t>
            </a:r>
          </a:p>
        </p:txBody>
      </p:sp>
    </p:spTree>
    <p:extLst>
      <p:ext uri="{BB962C8B-B14F-4D97-AF65-F5344CB8AC3E}">
        <p14:creationId xmlns:p14="http://schemas.microsoft.com/office/powerpoint/2010/main" val="185373312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tier pricing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515721"/>
          </a:xfrm>
        </p:spPr>
        <p:txBody>
          <a:bodyPr/>
          <a:lstStyle/>
          <a:p>
            <a:r>
              <a:rPr lang="en-US" dirty="0"/>
              <a:t>Pay per execution model - two meters, three units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Number of executions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Duration of execution</a:t>
            </a:r>
            <a:r>
              <a:rPr lang="en-US" dirty="0"/>
              <a:t> x </a:t>
            </a:r>
            <a:r>
              <a:rPr lang="en-US" u="sng" dirty="0"/>
              <a:t>reserved memory</a:t>
            </a:r>
          </a:p>
          <a:p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9388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142956" y="1212849"/>
            <a:ext cx="8150565" cy="5199263"/>
            <a:chOff x="1773004" y="1189176"/>
            <a:chExt cx="7991475" cy="5097779"/>
          </a:xfrm>
        </p:grpSpPr>
        <p:grpSp>
          <p:nvGrpSpPr>
            <p:cNvPr id="9" name="Group 8"/>
            <p:cNvGrpSpPr/>
            <p:nvPr/>
          </p:nvGrpSpPr>
          <p:grpSpPr>
            <a:xfrm>
              <a:off x="1773004" y="1189176"/>
              <a:ext cx="7991475" cy="5097779"/>
              <a:chOff x="2100262" y="880110"/>
              <a:chExt cx="7991475" cy="5097779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00262" y="2767012"/>
                <a:ext cx="7991475" cy="1323975"/>
              </a:xfrm>
              <a:prstGeom prst="rect">
                <a:avLst/>
              </a:prstGeom>
            </p:spPr>
          </p:pic>
          <p:sp>
            <p:nvSpPr>
              <p:cNvPr id="3" name="Line Callout 1 2"/>
              <p:cNvSpPr/>
              <p:nvPr/>
            </p:nvSpPr>
            <p:spPr bwMode="auto">
              <a:xfrm>
                <a:off x="3440802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56840"/>
                  <a:gd name="adj4" fmla="val 185525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Trigger</a:t>
                </a:r>
              </a:p>
            </p:txBody>
          </p:sp>
          <p:sp>
            <p:nvSpPr>
              <p:cNvPr id="6" name="Line Callout 1 5"/>
              <p:cNvSpPr/>
              <p:nvPr/>
            </p:nvSpPr>
            <p:spPr bwMode="auto">
              <a:xfrm>
                <a:off x="7215558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63513"/>
                  <a:gd name="adj4" fmla="val 58783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Input</a:t>
                </a:r>
              </a:p>
            </p:txBody>
          </p:sp>
          <p:sp>
            <p:nvSpPr>
              <p:cNvPr id="7" name="Line Callout 1 6"/>
              <p:cNvSpPr/>
              <p:nvPr/>
            </p:nvSpPr>
            <p:spPr bwMode="auto">
              <a:xfrm>
                <a:off x="7215558" y="4766309"/>
                <a:ext cx="2251710" cy="1211580"/>
              </a:xfrm>
              <a:prstGeom prst="borderCallout1">
                <a:avLst>
                  <a:gd name="adj1" fmla="val -90684"/>
                  <a:gd name="adj2" fmla="val -20515"/>
                  <a:gd name="adj3" fmla="val -2594"/>
                  <a:gd name="adj4" fmla="val 44408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Output</a:t>
                </a:r>
              </a:p>
            </p:txBody>
          </p:sp>
          <p:sp>
            <p:nvSpPr>
              <p:cNvPr id="8" name="Line Callout 1 7"/>
              <p:cNvSpPr/>
              <p:nvPr/>
            </p:nvSpPr>
            <p:spPr bwMode="auto">
              <a:xfrm>
                <a:off x="3440802" y="4766309"/>
                <a:ext cx="2251710" cy="1211580"/>
              </a:xfrm>
              <a:prstGeom prst="borderCallout1">
                <a:avLst>
                  <a:gd name="adj1" fmla="val 1769"/>
                  <a:gd name="adj2" fmla="val 40398"/>
                  <a:gd name="adj3" fmla="val -109198"/>
                  <a:gd name="adj4" fmla="val 41870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Code</a:t>
                </a:r>
              </a:p>
            </p:txBody>
          </p:sp>
        </p:grpSp>
        <p:cxnSp>
          <p:nvCxnSpPr>
            <p:cNvPr id="4" name="Straight Arrow Connector 3"/>
            <p:cNvCxnSpPr>
              <a:stCxn id="3" idx="1"/>
            </p:cNvCxnSpPr>
            <p:nvPr/>
          </p:nvCxnSpPr>
          <p:spPr>
            <a:xfrm>
              <a:off x="4239399" y="2400756"/>
              <a:ext cx="3095051" cy="7477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6" idx="1"/>
            </p:cNvCxnSpPr>
            <p:nvPr/>
          </p:nvCxnSpPr>
          <p:spPr>
            <a:xfrm>
              <a:off x="8014155" y="2400756"/>
              <a:ext cx="427201" cy="6753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3"/>
            </p:cNvCxnSpPr>
            <p:nvPr/>
          </p:nvCxnSpPr>
          <p:spPr>
            <a:xfrm flipH="1" flipV="1">
              <a:off x="3830855" y="3706784"/>
              <a:ext cx="408544" cy="136859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3"/>
            </p:cNvCxnSpPr>
            <p:nvPr/>
          </p:nvCxnSpPr>
          <p:spPr>
            <a:xfrm flipH="1" flipV="1">
              <a:off x="6169794" y="3928165"/>
              <a:ext cx="1844361" cy="114721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173721421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“Functions” programming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134545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 as the unit of work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are executed; they start and finish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have inputs and outputs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252533" y="4010399"/>
            <a:ext cx="7931408" cy="2450987"/>
            <a:chOff x="1619075" y="3932120"/>
            <a:chExt cx="7776596" cy="24031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19075" y="3932120"/>
              <a:ext cx="7776596" cy="24031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 bwMode="auto">
            <a:xfrm>
              <a:off x="8338657" y="3932120"/>
              <a:ext cx="939567" cy="472100"/>
            </a:xfrm>
            <a:prstGeom prst="rect">
              <a:avLst/>
            </a:prstGeom>
            <a:solidFill>
              <a:srgbClr val="EEEEEE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7565" rIns="0" bIns="47565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6125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80" dirty="0"/>
              <a:t>Best practices for the “Functions” programming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845" y="1248955"/>
            <a:ext cx="11885514" cy="2134545"/>
          </a:xfrm>
        </p:spPr>
        <p:txBody>
          <a:bodyPr/>
          <a:lstStyle/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“do one thing”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be idempotent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finish as quickly as possible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99566" y="3898620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08761" y="3898622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717956" y="3898621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3135" y="3934726"/>
            <a:ext cx="1967410" cy="2289534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14075">
                <a:solidFill>
                  <a:schemeClr val="bg2"/>
                </a:solidFill>
              </a:rPr>
              <a:t>1</a:t>
            </a:r>
            <a:endParaRPr lang="en-US" sz="14075" dirty="0" err="1">
              <a:solidFill>
                <a:schemeClr val="bg2"/>
              </a:solidFill>
            </a:endParaRPr>
          </a:p>
        </p:txBody>
      </p:sp>
      <p:graphicFrame>
        <p:nvGraphicFramePr>
          <p:cNvPr id="14" name="Diagram 13"/>
          <p:cNvGraphicFramePr/>
          <p:nvPr>
            <p:extLst/>
          </p:nvPr>
        </p:nvGraphicFramePr>
        <p:xfrm>
          <a:off x="4978315" y="4075348"/>
          <a:ext cx="2253436" cy="1929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8977721" y="4118998"/>
            <a:ext cx="1895017" cy="1841783"/>
          </a:xfrm>
          <a:prstGeom prst="ellipse">
            <a:avLst/>
          </a:prstGeom>
          <a:noFill/>
          <a:ln w="76200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9925229" y="4203102"/>
            <a:ext cx="0" cy="229958"/>
          </a:xfrm>
          <a:prstGeom prst="line">
            <a:avLst/>
          </a:prstGeom>
          <a:ln w="19050"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9925229" y="4318080"/>
            <a:ext cx="423716" cy="72180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925229" y="4986701"/>
            <a:ext cx="513145" cy="5318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9819300" y="4892973"/>
            <a:ext cx="210262" cy="234194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782341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architecture patterns are often </a:t>
            </a:r>
            <a:r>
              <a:rPr lang="en-US" dirty="0" err="1"/>
              <a:t>microservices</a:t>
            </a:r>
            <a:r>
              <a:rPr lang="en-US" dirty="0"/>
              <a:t>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39225"/>
            <a:ext cx="11885514" cy="5450936"/>
          </a:xfrm>
        </p:spPr>
        <p:txBody>
          <a:bodyPr/>
          <a:lstStyle/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Lots of smaller services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Independent deployment units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Inter-service versioning becomes very important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Use </a:t>
            </a:r>
            <a:r>
              <a:rPr lang="en-US" sz="4855" dirty="0" err="1"/>
              <a:t>async</a:t>
            </a:r>
            <a:r>
              <a:rPr lang="en-US" sz="4855" dirty="0"/>
              <a:t> messages between Functions, not sync http requests</a:t>
            </a:r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020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853211"/>
          </a:xfrm>
        </p:spPr>
        <p:txBody>
          <a:bodyPr/>
          <a:lstStyle/>
          <a:p>
            <a:r>
              <a:rPr lang="en-US" dirty="0"/>
              <a:t>E2E perf testing is still in fashion</a:t>
            </a:r>
          </a:p>
          <a:p>
            <a:pPr lvl="1"/>
            <a:r>
              <a:rPr lang="en-US" dirty="0"/>
              <a:t>Just because you’re not building services doesn’t mean there isn’t limits to the service</a:t>
            </a:r>
          </a:p>
          <a:p>
            <a:pPr lvl="1"/>
            <a:r>
              <a:rPr lang="en-US" dirty="0"/>
              <a:t>Each workload is a unique combination of resource consumption, it’s hard to know what the scale is ahead of time – working on providing some “ceilings”</a:t>
            </a:r>
          </a:p>
          <a:p>
            <a:r>
              <a:rPr lang="en-US" dirty="0"/>
              <a:t>Reduce, reuse, recycle (resources)</a:t>
            </a:r>
          </a:p>
          <a:p>
            <a:pPr lvl="1"/>
            <a:r>
              <a:rPr lang="en-US" dirty="0"/>
              <a:t>Functions in a Function App share memory</a:t>
            </a:r>
          </a:p>
          <a:p>
            <a:pPr lvl="1"/>
            <a:r>
              <a:rPr lang="en-US" dirty="0"/>
              <a:t>A singleton can be shared across many Functions – database connection pooling is possible, ditto for </a:t>
            </a:r>
            <a:r>
              <a:rPr lang="en-US" dirty="0" err="1"/>
              <a:t>redis</a:t>
            </a:r>
            <a:r>
              <a:rPr lang="en-US" dirty="0"/>
              <a:t> caches</a:t>
            </a:r>
          </a:p>
          <a:p>
            <a:pPr lvl="1"/>
            <a:r>
              <a:rPr lang="en-US" dirty="0"/>
              <a:t>Be careful of what you load – memory is averaged over your Functions</a:t>
            </a:r>
          </a:p>
          <a:p>
            <a:pPr lvl="1"/>
            <a:r>
              <a:rPr lang="en-US" dirty="0"/>
              <a:t>Get rid of data/objects you don’t need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5177460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serverless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508589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043819"/>
          </a:xfrm>
        </p:spPr>
        <p:txBody>
          <a:bodyPr/>
          <a:lstStyle/>
          <a:p>
            <a:r>
              <a:rPr lang="en-US" dirty="0"/>
              <a:t>Disk is a network drive – shared across functions</a:t>
            </a:r>
          </a:p>
          <a:p>
            <a:pPr lvl="1"/>
            <a:r>
              <a:rPr lang="en-US" dirty="0"/>
              <a:t>Avoid disk access for perf critical work</a:t>
            </a:r>
          </a:p>
          <a:p>
            <a:pPr lvl="1"/>
            <a:r>
              <a:rPr lang="en-US" dirty="0"/>
              <a:t>Disk can be used between different instances</a:t>
            </a:r>
          </a:p>
          <a:p>
            <a:r>
              <a:rPr lang="en-US" dirty="0"/>
              <a:t>It’s just App Service</a:t>
            </a:r>
          </a:p>
          <a:p>
            <a:pPr lvl="1"/>
            <a:r>
              <a:rPr lang="en-US" dirty="0"/>
              <a:t>Kudu, etc. work fine, use them.</a:t>
            </a:r>
          </a:p>
          <a:p>
            <a:pPr lvl="1"/>
            <a:r>
              <a:rPr lang="en-US" dirty="0"/>
              <a:t>Use recommended guidance for App Service, where applicable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 (cont’d)</a:t>
            </a:r>
          </a:p>
        </p:txBody>
      </p:sp>
    </p:spTree>
    <p:extLst>
      <p:ext uri="{BB962C8B-B14F-4D97-AF65-F5344CB8AC3E}">
        <p14:creationId xmlns:p14="http://schemas.microsoft.com/office/powerpoint/2010/main" val="2027344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into action</a:t>
            </a:r>
          </a:p>
        </p:txBody>
      </p:sp>
    </p:spTree>
    <p:extLst>
      <p:ext uri="{BB962C8B-B14F-4D97-AF65-F5344CB8AC3E}">
        <p14:creationId xmlns:p14="http://schemas.microsoft.com/office/powerpoint/2010/main" val="388380920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for 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308872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For existing services, start small. Replace 1 API or background processing item.</a:t>
            </a:r>
          </a:p>
          <a:p>
            <a:pPr marL="757735" indent="-757735">
              <a:buAutoNum type="arabicPeriod"/>
            </a:pPr>
            <a:r>
              <a:rPr lang="en-US" dirty="0"/>
              <a:t>Integration is a great place to introduce </a:t>
            </a:r>
            <a:r>
              <a:rPr lang="en-US" dirty="0" err="1"/>
              <a:t>serverless</a:t>
            </a:r>
            <a:r>
              <a:rPr lang="en-US" dirty="0"/>
              <a:t>, because it is often a new layer on top of old layers.</a:t>
            </a:r>
          </a:p>
          <a:p>
            <a:pPr marL="757735" indent="-757735">
              <a:buAutoNum type="arabicPeriod"/>
            </a:pPr>
            <a:r>
              <a:rPr lang="en-US" dirty="0"/>
              <a:t>Have fun with it – build something that makes your life easier that wouldn’t normally justify buying a whole server for</a:t>
            </a:r>
          </a:p>
        </p:txBody>
      </p:sp>
    </p:spTree>
    <p:extLst>
      <p:ext uri="{BB962C8B-B14F-4D97-AF65-F5344CB8AC3E}">
        <p14:creationId xmlns:p14="http://schemas.microsoft.com/office/powerpoint/2010/main" val="1015297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that a </a:t>
            </a:r>
            <a:r>
              <a:rPr lang="en-US" dirty="0" err="1"/>
              <a:t>serverless</a:t>
            </a:r>
            <a:r>
              <a:rPr lang="en-US" dirty="0"/>
              <a:t> pattern might be useful for a given scenario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72496"/>
            <a:ext cx="11885514" cy="3515066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Stateless </a:t>
            </a:r>
            <a:r>
              <a:rPr lang="en-US" dirty="0">
                <a:sym typeface="Wingdings" panose="05000000000000000000" pitchFamily="2" charset="2"/>
              </a:rPr>
              <a:t> Scale</a:t>
            </a:r>
            <a:endParaRPr lang="en-US" dirty="0"/>
          </a:p>
          <a:p>
            <a:pPr marL="757735" indent="-757735">
              <a:buAutoNum type="arabicPeriod"/>
            </a:pPr>
            <a:r>
              <a:rPr lang="en-US" dirty="0"/>
              <a:t>Not worth deploying a traditional backend</a:t>
            </a:r>
          </a:p>
          <a:p>
            <a:pPr marL="757735" indent="-757735">
              <a:buAutoNum type="arabicPeriod"/>
            </a:pPr>
            <a:r>
              <a:rPr lang="en-US" dirty="0"/>
              <a:t>Workload is sporadic (very low &amp; high scale)</a:t>
            </a:r>
          </a:p>
          <a:p>
            <a:pPr marL="757735" indent="-757735">
              <a:buAutoNum type="arabicPeriod"/>
            </a:pPr>
            <a:r>
              <a:rPr lang="en-US" dirty="0"/>
              <a:t>“DevOps” favored over dedicated ops</a:t>
            </a:r>
          </a:p>
          <a:p>
            <a:pPr marL="757735" indent="-757735">
              <a:buAutoNum type="arabicPeriod"/>
            </a:pPr>
            <a:r>
              <a:rPr lang="en-US" dirty="0"/>
              <a:t>Lots of different services involved that need </a:t>
            </a:r>
            <a:r>
              <a:rPr lang="en-US"/>
              <a:t>“glue”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9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2241720" y="2486942"/>
            <a:ext cx="7953034" cy="2020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44958" y="2763809"/>
            <a:ext cx="1732441" cy="1697498"/>
            <a:chOff x="2200275" y="2709863"/>
            <a:chExt cx="1698626" cy="166436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362200" y="2819400"/>
              <a:ext cx="954088" cy="947738"/>
            </a:xfrm>
            <a:custGeom>
              <a:avLst/>
              <a:gdLst>
                <a:gd name="T0" fmla="*/ 114 w 254"/>
                <a:gd name="T1" fmla="*/ 0 h 251"/>
                <a:gd name="T2" fmla="*/ 30 w 254"/>
                <a:gd name="T3" fmla="*/ 46 h 251"/>
                <a:gd name="T4" fmla="*/ 3 w 254"/>
                <a:gd name="T5" fmla="*/ 137 h 251"/>
                <a:gd name="T6" fmla="*/ 49 w 254"/>
                <a:gd name="T7" fmla="*/ 221 h 251"/>
                <a:gd name="T8" fmla="*/ 140 w 254"/>
                <a:gd name="T9" fmla="*/ 248 h 251"/>
                <a:gd name="T10" fmla="*/ 224 w 254"/>
                <a:gd name="T11" fmla="*/ 202 h 251"/>
                <a:gd name="T12" fmla="*/ 251 w 254"/>
                <a:gd name="T13" fmla="*/ 111 h 251"/>
                <a:gd name="T14" fmla="*/ 204 w 254"/>
                <a:gd name="T15" fmla="*/ 27 h 251"/>
                <a:gd name="T16" fmla="*/ 127 w 254"/>
                <a:gd name="T17" fmla="*/ 0 h 251"/>
                <a:gd name="T18" fmla="*/ 114 w 254"/>
                <a:gd name="T1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1">
                  <a:moveTo>
                    <a:pt x="114" y="0"/>
                  </a:moveTo>
                  <a:cubicBezTo>
                    <a:pt x="80" y="4"/>
                    <a:pt x="50" y="21"/>
                    <a:pt x="30" y="46"/>
                  </a:cubicBezTo>
                  <a:cubicBezTo>
                    <a:pt x="10" y="70"/>
                    <a:pt x="0" y="103"/>
                    <a:pt x="3" y="137"/>
                  </a:cubicBezTo>
                  <a:cubicBezTo>
                    <a:pt x="7" y="171"/>
                    <a:pt x="24" y="201"/>
                    <a:pt x="49" y="221"/>
                  </a:cubicBezTo>
                  <a:cubicBezTo>
                    <a:pt x="74" y="241"/>
                    <a:pt x="106" y="251"/>
                    <a:pt x="140" y="248"/>
                  </a:cubicBezTo>
                  <a:cubicBezTo>
                    <a:pt x="174" y="244"/>
                    <a:pt x="204" y="227"/>
                    <a:pt x="224" y="202"/>
                  </a:cubicBezTo>
                  <a:cubicBezTo>
                    <a:pt x="244" y="178"/>
                    <a:pt x="254" y="145"/>
                    <a:pt x="251" y="111"/>
                  </a:cubicBezTo>
                  <a:cubicBezTo>
                    <a:pt x="247" y="76"/>
                    <a:pt x="230" y="47"/>
                    <a:pt x="204" y="27"/>
                  </a:cubicBezTo>
                  <a:cubicBezTo>
                    <a:pt x="183" y="9"/>
                    <a:pt x="156" y="0"/>
                    <a:pt x="127" y="0"/>
                  </a:cubicBezTo>
                  <a:cubicBezTo>
                    <a:pt x="123" y="0"/>
                    <a:pt x="118" y="0"/>
                    <a:pt x="1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603500" y="2797175"/>
              <a:ext cx="814388" cy="1063625"/>
            </a:xfrm>
            <a:custGeom>
              <a:avLst/>
              <a:gdLst>
                <a:gd name="T0" fmla="*/ 212 w 217"/>
                <a:gd name="T1" fmla="*/ 114 h 282"/>
                <a:gd name="T2" fmla="*/ 157 w 217"/>
                <a:gd name="T3" fmla="*/ 13 h 282"/>
                <a:gd name="T4" fmla="*/ 138 w 217"/>
                <a:gd name="T5" fmla="*/ 0 h 282"/>
                <a:gd name="T6" fmla="*/ 126 w 217"/>
                <a:gd name="T7" fmla="*/ 23 h 282"/>
                <a:gd name="T8" fmla="*/ 140 w 217"/>
                <a:gd name="T9" fmla="*/ 33 h 282"/>
                <a:gd name="T10" fmla="*/ 187 w 217"/>
                <a:gd name="T11" fmla="*/ 117 h 282"/>
                <a:gd name="T12" fmla="*/ 160 w 217"/>
                <a:gd name="T13" fmla="*/ 208 h 282"/>
                <a:gd name="T14" fmla="*/ 76 w 217"/>
                <a:gd name="T15" fmla="*/ 254 h 282"/>
                <a:gd name="T16" fmla="*/ 12 w 217"/>
                <a:gd name="T17" fmla="*/ 243 h 282"/>
                <a:gd name="T18" fmla="*/ 0 w 217"/>
                <a:gd name="T19" fmla="*/ 266 h 282"/>
                <a:gd name="T20" fmla="*/ 79 w 217"/>
                <a:gd name="T21" fmla="*/ 279 h 282"/>
                <a:gd name="T22" fmla="*/ 180 w 217"/>
                <a:gd name="T23" fmla="*/ 224 h 282"/>
                <a:gd name="T24" fmla="*/ 212 w 217"/>
                <a:gd name="T25" fmla="*/ 11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82">
                  <a:moveTo>
                    <a:pt x="212" y="114"/>
                  </a:moveTo>
                  <a:cubicBezTo>
                    <a:pt x="208" y="73"/>
                    <a:pt x="187" y="37"/>
                    <a:pt x="157" y="13"/>
                  </a:cubicBezTo>
                  <a:cubicBezTo>
                    <a:pt x="151" y="8"/>
                    <a:pt x="144" y="4"/>
                    <a:pt x="138" y="0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6"/>
                    <a:pt x="136" y="29"/>
                    <a:pt x="140" y="33"/>
                  </a:cubicBezTo>
                  <a:cubicBezTo>
                    <a:pt x="166" y="53"/>
                    <a:pt x="183" y="82"/>
                    <a:pt x="187" y="117"/>
                  </a:cubicBezTo>
                  <a:cubicBezTo>
                    <a:pt x="190" y="151"/>
                    <a:pt x="180" y="184"/>
                    <a:pt x="160" y="208"/>
                  </a:cubicBezTo>
                  <a:cubicBezTo>
                    <a:pt x="140" y="233"/>
                    <a:pt x="110" y="250"/>
                    <a:pt x="76" y="254"/>
                  </a:cubicBezTo>
                  <a:cubicBezTo>
                    <a:pt x="53" y="256"/>
                    <a:pt x="31" y="252"/>
                    <a:pt x="12" y="2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4" y="277"/>
                    <a:pt x="51" y="282"/>
                    <a:pt x="79" y="279"/>
                  </a:cubicBezTo>
                  <a:cubicBezTo>
                    <a:pt x="120" y="275"/>
                    <a:pt x="155" y="254"/>
                    <a:pt x="180" y="224"/>
                  </a:cubicBezTo>
                  <a:cubicBezTo>
                    <a:pt x="204" y="195"/>
                    <a:pt x="217" y="155"/>
                    <a:pt x="212" y="114"/>
                  </a:cubicBezTo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2824163" y="3265488"/>
              <a:ext cx="319088" cy="180975"/>
            </a:xfrm>
            <a:custGeom>
              <a:avLst/>
              <a:gdLst>
                <a:gd name="T0" fmla="*/ 67 w 85"/>
                <a:gd name="T1" fmla="*/ 45 h 48"/>
                <a:gd name="T2" fmla="*/ 9 w 85"/>
                <a:gd name="T3" fmla="*/ 25 h 48"/>
                <a:gd name="T4" fmla="*/ 2 w 85"/>
                <a:gd name="T5" fmla="*/ 10 h 48"/>
                <a:gd name="T6" fmla="*/ 17 w 85"/>
                <a:gd name="T7" fmla="*/ 2 h 48"/>
                <a:gd name="T8" fmla="*/ 75 w 85"/>
                <a:gd name="T9" fmla="*/ 23 h 48"/>
                <a:gd name="T10" fmla="*/ 82 w 85"/>
                <a:gd name="T11" fmla="*/ 38 h 48"/>
                <a:gd name="T12" fmla="*/ 67 w 85"/>
                <a:gd name="T13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8">
                  <a:moveTo>
                    <a:pt x="67" y="4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3" y="23"/>
                    <a:pt x="0" y="16"/>
                    <a:pt x="2" y="10"/>
                  </a:cubicBezTo>
                  <a:cubicBezTo>
                    <a:pt x="4" y="3"/>
                    <a:pt x="11" y="0"/>
                    <a:pt x="17" y="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1" y="25"/>
                    <a:pt x="85" y="32"/>
                    <a:pt x="82" y="38"/>
                  </a:cubicBezTo>
                  <a:cubicBezTo>
                    <a:pt x="80" y="44"/>
                    <a:pt x="73" y="48"/>
                    <a:pt x="67" y="45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790825" y="2876550"/>
              <a:ext cx="90488" cy="474663"/>
            </a:xfrm>
            <a:custGeom>
              <a:avLst/>
              <a:gdLst>
                <a:gd name="T0" fmla="*/ 12 w 24"/>
                <a:gd name="T1" fmla="*/ 126 h 126"/>
                <a:gd name="T2" fmla="*/ 0 w 24"/>
                <a:gd name="T3" fmla="*/ 114 h 126"/>
                <a:gd name="T4" fmla="*/ 0 w 24"/>
                <a:gd name="T5" fmla="*/ 12 h 126"/>
                <a:gd name="T6" fmla="*/ 12 w 24"/>
                <a:gd name="T7" fmla="*/ 0 h 126"/>
                <a:gd name="T8" fmla="*/ 24 w 24"/>
                <a:gd name="T9" fmla="*/ 12 h 126"/>
                <a:gd name="T10" fmla="*/ 24 w 24"/>
                <a:gd name="T11" fmla="*/ 114 h 126"/>
                <a:gd name="T12" fmla="*/ 12 w 24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6">
                  <a:moveTo>
                    <a:pt x="12" y="126"/>
                  </a:moveTo>
                  <a:cubicBezTo>
                    <a:pt x="5" y="126"/>
                    <a:pt x="0" y="120"/>
                    <a:pt x="0" y="1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24" y="120"/>
                    <a:pt x="18" y="126"/>
                    <a:pt x="12" y="126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2768600" y="3238500"/>
              <a:ext cx="131763" cy="131763"/>
            </a:xfrm>
            <a:prstGeom prst="ellipse">
              <a:avLst/>
            </a:pr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828925" y="2879725"/>
              <a:ext cx="22225" cy="82550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057525" y="2992438"/>
              <a:ext cx="74613" cy="76200"/>
            </a:xfrm>
            <a:custGeom>
              <a:avLst/>
              <a:gdLst>
                <a:gd name="T0" fmla="*/ 35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6 h 48"/>
                <a:gd name="T8" fmla="*/ 35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5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6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3154363" y="3271838"/>
              <a:ext cx="8413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828925" y="3605213"/>
              <a:ext cx="22225" cy="79375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38400" y="3271838"/>
              <a:ext cx="7778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2200275" y="4154488"/>
              <a:ext cx="26770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Eve</a:t>
              </a:r>
              <a:endParaRPr lang="en-US" altLang="en-US" sz="1836" kern="0"/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2463800" y="41544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2535238" y="4154488"/>
              <a:ext cx="9441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y 15 minutes</a:t>
              </a:r>
              <a:endParaRPr lang="en-US" altLang="en-US" sz="1836" kern="0"/>
            </a:p>
          </p:txBody>
        </p:sp>
        <p:sp>
          <p:nvSpPr>
            <p:cNvPr id="99" name="Freeform 97"/>
            <p:cNvSpPr>
              <a:spLocks noEditPoints="1"/>
            </p:cNvSpPr>
            <p:nvPr/>
          </p:nvSpPr>
          <p:spPr bwMode="auto">
            <a:xfrm>
              <a:off x="3492500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3767138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76584" y="2483704"/>
            <a:ext cx="2221410" cy="1977604"/>
            <a:chOff x="7820025" y="2435225"/>
            <a:chExt cx="2178051" cy="1939003"/>
          </a:xfrm>
        </p:grpSpPr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8609013" y="2940050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8609013" y="2767013"/>
              <a:ext cx="1127125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9371013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58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9032875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9371013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6"/>
            <p:cNvSpPr>
              <a:spLocks noEditPoints="1"/>
            </p:cNvSpPr>
            <p:nvPr/>
          </p:nvSpPr>
          <p:spPr bwMode="auto">
            <a:xfrm>
              <a:off x="8609013" y="2940050"/>
              <a:ext cx="822325" cy="792163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8609013" y="27670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2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4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5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1"/>
            <p:cNvSpPr>
              <a:spLocks noEditPoints="1"/>
            </p:cNvSpPr>
            <p:nvPr/>
          </p:nvSpPr>
          <p:spPr bwMode="auto">
            <a:xfrm>
              <a:off x="8345488" y="2435225"/>
              <a:ext cx="1652588" cy="1660525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cubicBezTo>
                    <a:pt x="425" y="401"/>
                    <a:pt x="425" y="401"/>
                    <a:pt x="425" y="401"/>
                  </a:cubicBez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lnTo>
                    <a:pt x="10" y="51"/>
                  </a:ln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8751888" y="4154488"/>
              <a:ext cx="85760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Clean table</a:t>
              </a:r>
              <a:endParaRPr lang="en-US" altLang="en-US" sz="1836" kern="0"/>
            </a:p>
          </p:txBody>
        </p:sp>
        <p:sp>
          <p:nvSpPr>
            <p:cNvPr id="101" name="Freeform 99"/>
            <p:cNvSpPr>
              <a:spLocks noEditPoints="1"/>
            </p:cNvSpPr>
            <p:nvPr/>
          </p:nvSpPr>
          <p:spPr bwMode="auto">
            <a:xfrm>
              <a:off x="7820025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8094663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00450" y="2483704"/>
            <a:ext cx="3615458" cy="1977604"/>
            <a:chOff x="4019550" y="2435225"/>
            <a:chExt cx="3544888" cy="1939003"/>
          </a:xfrm>
        </p:grpSpPr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367338" y="2986088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67338" y="2811463"/>
              <a:ext cx="1127125" cy="174625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6129338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6129338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791200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6129338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5367338" y="2986088"/>
              <a:ext cx="822325" cy="792163"/>
            </a:xfrm>
            <a:custGeom>
              <a:avLst/>
              <a:gdLst>
                <a:gd name="T0" fmla="*/ 219 w 219"/>
                <a:gd name="T1" fmla="*/ 0 h 210"/>
                <a:gd name="T2" fmla="*/ 49 w 219"/>
                <a:gd name="T3" fmla="*/ 0 h 210"/>
                <a:gd name="T4" fmla="*/ 61 w 219"/>
                <a:gd name="T5" fmla="*/ 15 h 210"/>
                <a:gd name="T6" fmla="*/ 64 w 219"/>
                <a:gd name="T7" fmla="*/ 19 h 210"/>
                <a:gd name="T8" fmla="*/ 98 w 219"/>
                <a:gd name="T9" fmla="*/ 19 h 210"/>
                <a:gd name="T10" fmla="*/ 98 w 219"/>
                <a:gd name="T11" fmla="*/ 65 h 210"/>
                <a:gd name="T12" fmla="*/ 71 w 219"/>
                <a:gd name="T13" fmla="*/ 65 h 210"/>
                <a:gd name="T14" fmla="*/ 70 w 219"/>
                <a:gd name="T15" fmla="*/ 71 h 210"/>
                <a:gd name="T16" fmla="*/ 67 w 219"/>
                <a:gd name="T17" fmla="*/ 81 h 210"/>
                <a:gd name="T18" fmla="*/ 98 w 219"/>
                <a:gd name="T19" fmla="*/ 81 h 210"/>
                <a:gd name="T20" fmla="*/ 98 w 219"/>
                <a:gd name="T21" fmla="*/ 127 h 210"/>
                <a:gd name="T22" fmla="*/ 23 w 219"/>
                <a:gd name="T23" fmla="*/ 127 h 210"/>
                <a:gd name="T24" fmla="*/ 23 w 219"/>
                <a:gd name="T25" fmla="*/ 123 h 210"/>
                <a:gd name="T26" fmla="*/ 0 w 219"/>
                <a:gd name="T27" fmla="*/ 127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1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53" y="4"/>
                    <a:pt x="58" y="10"/>
                    <a:pt x="61" y="15"/>
                  </a:cubicBezTo>
                  <a:cubicBezTo>
                    <a:pt x="62" y="17"/>
                    <a:pt x="63" y="18"/>
                    <a:pt x="64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0" y="69"/>
                    <a:pt x="70" y="71"/>
                  </a:cubicBezTo>
                  <a:cubicBezTo>
                    <a:pt x="69" y="75"/>
                    <a:pt x="68" y="78"/>
                    <a:pt x="67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16" y="126"/>
                    <a:pt x="8" y="127"/>
                    <a:pt x="0" y="127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5367338" y="2811463"/>
              <a:ext cx="984250" cy="174625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26 h 46"/>
                <a:gd name="T12" fmla="*/ 16 w 262"/>
                <a:gd name="T13" fmla="*/ 28 h 46"/>
                <a:gd name="T14" fmla="*/ 49 w 262"/>
                <a:gd name="T15" fmla="*/ 46 h 46"/>
                <a:gd name="T16" fmla="*/ 219 w 262"/>
                <a:gd name="T17" fmla="*/ 46 h 46"/>
                <a:gd name="T18" fmla="*/ 262 w 262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5" y="26"/>
                    <a:pt x="11" y="27"/>
                    <a:pt x="16" y="28"/>
                  </a:cubicBezTo>
                  <a:cubicBezTo>
                    <a:pt x="28" y="31"/>
                    <a:pt x="39" y="37"/>
                    <a:pt x="49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5608638" y="3057525"/>
              <a:ext cx="127000" cy="173038"/>
            </a:xfrm>
            <a:custGeom>
              <a:avLst/>
              <a:gdLst>
                <a:gd name="T0" fmla="*/ 34 w 34"/>
                <a:gd name="T1" fmla="*/ 0 h 46"/>
                <a:gd name="T2" fmla="*/ 0 w 34"/>
                <a:gd name="T3" fmla="*/ 0 h 46"/>
                <a:gd name="T4" fmla="*/ 7 w 34"/>
                <a:gd name="T5" fmla="*/ 46 h 46"/>
                <a:gd name="T6" fmla="*/ 34 w 34"/>
                <a:gd name="T7" fmla="*/ 46 h 46"/>
                <a:gd name="T8" fmla="*/ 34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4"/>
                    <a:pt x="10" y="30"/>
                    <a:pt x="7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5454650" y="3290888"/>
              <a:ext cx="280988" cy="174625"/>
            </a:xfrm>
            <a:custGeom>
              <a:avLst/>
              <a:gdLst>
                <a:gd name="T0" fmla="*/ 75 w 75"/>
                <a:gd name="T1" fmla="*/ 0 h 46"/>
                <a:gd name="T2" fmla="*/ 44 w 75"/>
                <a:gd name="T3" fmla="*/ 0 h 46"/>
                <a:gd name="T4" fmla="*/ 0 w 75"/>
                <a:gd name="T5" fmla="*/ 42 h 46"/>
                <a:gd name="T6" fmla="*/ 0 w 75"/>
                <a:gd name="T7" fmla="*/ 46 h 46"/>
                <a:gd name="T8" fmla="*/ 75 w 75"/>
                <a:gd name="T9" fmla="*/ 46 h 46"/>
                <a:gd name="T10" fmla="*/ 75 w 7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46">
                  <a:moveTo>
                    <a:pt x="7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6" y="20"/>
                    <a:pt x="20" y="35"/>
                    <a:pt x="0" y="4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4883150" y="2909888"/>
              <a:ext cx="766763" cy="750888"/>
            </a:xfrm>
            <a:custGeom>
              <a:avLst/>
              <a:gdLst>
                <a:gd name="T0" fmla="*/ 190 w 204"/>
                <a:gd name="T1" fmla="*/ 35 h 199"/>
                <a:gd name="T2" fmla="*/ 145 w 204"/>
                <a:gd name="T3" fmla="*/ 2 h 199"/>
                <a:gd name="T4" fmla="*/ 127 w 204"/>
                <a:gd name="T5" fmla="*/ 0 h 199"/>
                <a:gd name="T6" fmla="*/ 56 w 204"/>
                <a:gd name="T7" fmla="*/ 56 h 199"/>
                <a:gd name="T8" fmla="*/ 64 w 204"/>
                <a:gd name="T9" fmla="*/ 110 h 199"/>
                <a:gd name="T10" fmla="*/ 7 w 204"/>
                <a:gd name="T11" fmla="*/ 167 h 199"/>
                <a:gd name="T12" fmla="*/ 8 w 204"/>
                <a:gd name="T13" fmla="*/ 194 h 199"/>
                <a:gd name="T14" fmla="*/ 21 w 204"/>
                <a:gd name="T15" fmla="*/ 199 h 199"/>
                <a:gd name="T16" fmla="*/ 34 w 204"/>
                <a:gd name="T17" fmla="*/ 194 h 199"/>
                <a:gd name="T18" fmla="*/ 90 w 204"/>
                <a:gd name="T19" fmla="*/ 137 h 199"/>
                <a:gd name="T20" fmla="*/ 110 w 204"/>
                <a:gd name="T21" fmla="*/ 145 h 199"/>
                <a:gd name="T22" fmla="*/ 127 w 204"/>
                <a:gd name="T23" fmla="*/ 147 h 199"/>
                <a:gd name="T24" fmla="*/ 199 w 204"/>
                <a:gd name="T25" fmla="*/ 91 h 199"/>
                <a:gd name="T26" fmla="*/ 190 w 204"/>
                <a:gd name="T27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4" h="199">
                  <a:moveTo>
                    <a:pt x="190" y="35"/>
                  </a:moveTo>
                  <a:cubicBezTo>
                    <a:pt x="180" y="19"/>
                    <a:pt x="164" y="7"/>
                    <a:pt x="145" y="2"/>
                  </a:cubicBezTo>
                  <a:cubicBezTo>
                    <a:pt x="139" y="1"/>
                    <a:pt x="133" y="0"/>
                    <a:pt x="127" y="0"/>
                  </a:cubicBezTo>
                  <a:cubicBezTo>
                    <a:pt x="93" y="0"/>
                    <a:pt x="64" y="23"/>
                    <a:pt x="56" y="56"/>
                  </a:cubicBezTo>
                  <a:cubicBezTo>
                    <a:pt x="51" y="74"/>
                    <a:pt x="54" y="94"/>
                    <a:pt x="64" y="110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0" y="174"/>
                    <a:pt x="0" y="186"/>
                    <a:pt x="8" y="194"/>
                  </a:cubicBezTo>
                  <a:cubicBezTo>
                    <a:pt x="11" y="197"/>
                    <a:pt x="16" y="199"/>
                    <a:pt x="21" y="199"/>
                  </a:cubicBezTo>
                  <a:cubicBezTo>
                    <a:pt x="26" y="199"/>
                    <a:pt x="31" y="197"/>
                    <a:pt x="34" y="194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7" y="141"/>
                    <a:pt x="103" y="143"/>
                    <a:pt x="110" y="145"/>
                  </a:cubicBezTo>
                  <a:cubicBezTo>
                    <a:pt x="116" y="146"/>
                    <a:pt x="121" y="147"/>
                    <a:pt x="127" y="147"/>
                  </a:cubicBezTo>
                  <a:cubicBezTo>
                    <a:pt x="161" y="147"/>
                    <a:pt x="191" y="124"/>
                    <a:pt x="199" y="91"/>
                  </a:cubicBezTo>
                  <a:cubicBezTo>
                    <a:pt x="204" y="72"/>
                    <a:pt x="201" y="52"/>
                    <a:pt x="190" y="35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5160963" y="2992438"/>
              <a:ext cx="401638" cy="388938"/>
            </a:xfrm>
            <a:custGeom>
              <a:avLst/>
              <a:gdLst>
                <a:gd name="T0" fmla="*/ 103 w 107"/>
                <a:gd name="T1" fmla="*/ 64 h 103"/>
                <a:gd name="T2" fmla="*/ 53 w 107"/>
                <a:gd name="T3" fmla="*/ 103 h 103"/>
                <a:gd name="T4" fmla="*/ 41 w 107"/>
                <a:gd name="T5" fmla="*/ 102 h 103"/>
                <a:gd name="T6" fmla="*/ 24 w 107"/>
                <a:gd name="T7" fmla="*/ 94 h 103"/>
                <a:gd name="T8" fmla="*/ 11 w 107"/>
                <a:gd name="T9" fmla="*/ 81 h 103"/>
                <a:gd name="T10" fmla="*/ 3 w 107"/>
                <a:gd name="T11" fmla="*/ 39 h 103"/>
                <a:gd name="T12" fmla="*/ 53 w 107"/>
                <a:gd name="T13" fmla="*/ 0 h 103"/>
                <a:gd name="T14" fmla="*/ 66 w 107"/>
                <a:gd name="T15" fmla="*/ 1 h 103"/>
                <a:gd name="T16" fmla="*/ 97 w 107"/>
                <a:gd name="T17" fmla="*/ 25 h 103"/>
                <a:gd name="T18" fmla="*/ 103 w 107"/>
                <a:gd name="T19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103" y="64"/>
                  </a:moveTo>
                  <a:cubicBezTo>
                    <a:pt x="98" y="87"/>
                    <a:pt x="77" y="103"/>
                    <a:pt x="53" y="103"/>
                  </a:cubicBezTo>
                  <a:cubicBezTo>
                    <a:pt x="49" y="103"/>
                    <a:pt x="45" y="103"/>
                    <a:pt x="41" y="102"/>
                  </a:cubicBezTo>
                  <a:cubicBezTo>
                    <a:pt x="35" y="100"/>
                    <a:pt x="29" y="97"/>
                    <a:pt x="24" y="94"/>
                  </a:cubicBezTo>
                  <a:cubicBezTo>
                    <a:pt x="19" y="90"/>
                    <a:pt x="14" y="86"/>
                    <a:pt x="11" y="81"/>
                  </a:cubicBezTo>
                  <a:cubicBezTo>
                    <a:pt x="3" y="69"/>
                    <a:pt x="0" y="54"/>
                    <a:pt x="3" y="39"/>
                  </a:cubicBezTo>
                  <a:cubicBezTo>
                    <a:pt x="9" y="16"/>
                    <a:pt x="30" y="0"/>
                    <a:pt x="53" y="0"/>
                  </a:cubicBezTo>
                  <a:cubicBezTo>
                    <a:pt x="57" y="0"/>
                    <a:pt x="62" y="0"/>
                    <a:pt x="66" y="1"/>
                  </a:cubicBezTo>
                  <a:cubicBezTo>
                    <a:pt x="79" y="5"/>
                    <a:pt x="90" y="13"/>
                    <a:pt x="97" y="25"/>
                  </a:cubicBezTo>
                  <a:cubicBezTo>
                    <a:pt x="105" y="37"/>
                    <a:pt x="107" y="51"/>
                    <a:pt x="103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5160963" y="2997200"/>
              <a:ext cx="393700" cy="384175"/>
            </a:xfrm>
            <a:custGeom>
              <a:avLst/>
              <a:gdLst>
                <a:gd name="T0" fmla="*/ 3 w 105"/>
                <a:gd name="T1" fmla="*/ 38 h 102"/>
                <a:gd name="T2" fmla="*/ 2 w 105"/>
                <a:gd name="T3" fmla="*/ 50 h 102"/>
                <a:gd name="T4" fmla="*/ 8 w 105"/>
                <a:gd name="T5" fmla="*/ 74 h 102"/>
                <a:gd name="T6" fmla="*/ 3 w 105"/>
                <a:gd name="T7" fmla="*/ 38 h 102"/>
                <a:gd name="T8" fmla="*/ 66 w 105"/>
                <a:gd name="T9" fmla="*/ 0 h 102"/>
                <a:gd name="T10" fmla="*/ 81 w 105"/>
                <a:gd name="T11" fmla="*/ 7 h 102"/>
                <a:gd name="T12" fmla="*/ 16 w 105"/>
                <a:gd name="T13" fmla="*/ 85 h 102"/>
                <a:gd name="T14" fmla="*/ 11 w 105"/>
                <a:gd name="T15" fmla="*/ 80 h 102"/>
                <a:gd name="T16" fmla="*/ 24 w 105"/>
                <a:gd name="T17" fmla="*/ 93 h 102"/>
                <a:gd name="T18" fmla="*/ 41 w 105"/>
                <a:gd name="T19" fmla="*/ 101 h 102"/>
                <a:gd name="T20" fmla="*/ 53 w 105"/>
                <a:gd name="T21" fmla="*/ 102 h 102"/>
                <a:gd name="T22" fmla="*/ 103 w 105"/>
                <a:gd name="T23" fmla="*/ 63 h 102"/>
                <a:gd name="T24" fmla="*/ 105 w 105"/>
                <a:gd name="T25" fmla="*/ 50 h 102"/>
                <a:gd name="T26" fmla="*/ 97 w 105"/>
                <a:gd name="T27" fmla="*/ 24 h 102"/>
                <a:gd name="T28" fmla="*/ 66 w 105"/>
                <a:gd name="T2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2">
                  <a:moveTo>
                    <a:pt x="3" y="38"/>
                  </a:moveTo>
                  <a:cubicBezTo>
                    <a:pt x="2" y="42"/>
                    <a:pt x="2" y="46"/>
                    <a:pt x="2" y="50"/>
                  </a:cubicBezTo>
                  <a:cubicBezTo>
                    <a:pt x="2" y="59"/>
                    <a:pt x="4" y="67"/>
                    <a:pt x="8" y="74"/>
                  </a:cubicBezTo>
                  <a:cubicBezTo>
                    <a:pt x="2" y="64"/>
                    <a:pt x="0" y="51"/>
                    <a:pt x="3" y="38"/>
                  </a:cubicBezTo>
                  <a:moveTo>
                    <a:pt x="66" y="0"/>
                  </a:moveTo>
                  <a:cubicBezTo>
                    <a:pt x="71" y="2"/>
                    <a:pt x="77" y="4"/>
                    <a:pt x="81" y="7"/>
                  </a:cubicBezTo>
                  <a:cubicBezTo>
                    <a:pt x="50" y="24"/>
                    <a:pt x="26" y="52"/>
                    <a:pt x="16" y="85"/>
                  </a:cubicBezTo>
                  <a:cubicBezTo>
                    <a:pt x="14" y="84"/>
                    <a:pt x="13" y="82"/>
                    <a:pt x="11" y="80"/>
                  </a:cubicBezTo>
                  <a:cubicBezTo>
                    <a:pt x="15" y="85"/>
                    <a:pt x="19" y="90"/>
                    <a:pt x="24" y="93"/>
                  </a:cubicBezTo>
                  <a:cubicBezTo>
                    <a:pt x="29" y="96"/>
                    <a:pt x="35" y="99"/>
                    <a:pt x="41" y="101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7" y="102"/>
                    <a:pt x="98" y="86"/>
                    <a:pt x="103" y="63"/>
                  </a:cubicBezTo>
                  <a:cubicBezTo>
                    <a:pt x="104" y="59"/>
                    <a:pt x="105" y="55"/>
                    <a:pt x="105" y="50"/>
                  </a:cubicBezTo>
                  <a:cubicBezTo>
                    <a:pt x="105" y="41"/>
                    <a:pt x="102" y="32"/>
                    <a:pt x="97" y="24"/>
                  </a:cubicBezTo>
                  <a:cubicBezTo>
                    <a:pt x="90" y="12"/>
                    <a:pt x="79" y="4"/>
                    <a:pt x="66" y="0"/>
                  </a:cubicBezTo>
                </a:path>
              </a:pathLst>
            </a:custGeom>
            <a:solidFill>
              <a:srgbClr val="EEF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1"/>
            <p:cNvSpPr>
              <a:spLocks noEditPoints="1"/>
            </p:cNvSpPr>
            <p:nvPr/>
          </p:nvSpPr>
          <p:spPr bwMode="auto">
            <a:xfrm>
              <a:off x="5172075" y="2992438"/>
              <a:ext cx="236538" cy="306388"/>
            </a:xfrm>
            <a:custGeom>
              <a:avLst/>
              <a:gdLst>
                <a:gd name="T0" fmla="*/ 5 w 63"/>
                <a:gd name="T1" fmla="*/ 75 h 81"/>
                <a:gd name="T2" fmla="*/ 8 w 63"/>
                <a:gd name="T3" fmla="*/ 81 h 81"/>
                <a:gd name="T4" fmla="*/ 8 w 63"/>
                <a:gd name="T5" fmla="*/ 81 h 81"/>
                <a:gd name="T6" fmla="*/ 8 w 63"/>
                <a:gd name="T7" fmla="*/ 81 h 81"/>
                <a:gd name="T8" fmla="*/ 5 w 63"/>
                <a:gd name="T9" fmla="*/ 75 h 81"/>
                <a:gd name="T10" fmla="*/ 50 w 63"/>
                <a:gd name="T11" fmla="*/ 0 h 81"/>
                <a:gd name="T12" fmla="*/ 0 w 63"/>
                <a:gd name="T13" fmla="*/ 39 h 81"/>
                <a:gd name="T14" fmla="*/ 0 w 63"/>
                <a:gd name="T15" fmla="*/ 39 h 81"/>
                <a:gd name="T16" fmla="*/ 0 w 63"/>
                <a:gd name="T17" fmla="*/ 39 h 81"/>
                <a:gd name="T18" fmla="*/ 50 w 63"/>
                <a:gd name="T19" fmla="*/ 0 h 81"/>
                <a:gd name="T20" fmla="*/ 63 w 63"/>
                <a:gd name="T21" fmla="*/ 1 h 81"/>
                <a:gd name="T22" fmla="*/ 63 w 63"/>
                <a:gd name="T23" fmla="*/ 1 h 81"/>
                <a:gd name="T24" fmla="*/ 63 w 63"/>
                <a:gd name="T25" fmla="*/ 1 h 81"/>
                <a:gd name="T26" fmla="*/ 50 w 63"/>
                <a:gd name="T2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81">
                  <a:moveTo>
                    <a:pt x="5" y="75"/>
                  </a:moveTo>
                  <a:cubicBezTo>
                    <a:pt x="6" y="77"/>
                    <a:pt x="7" y="79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79"/>
                    <a:pt x="6" y="77"/>
                    <a:pt x="5" y="75"/>
                  </a:cubicBezTo>
                  <a:moveTo>
                    <a:pt x="50" y="0"/>
                  </a:moveTo>
                  <a:cubicBezTo>
                    <a:pt x="27" y="0"/>
                    <a:pt x="6" y="16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16"/>
                    <a:pt x="27" y="0"/>
                    <a:pt x="50" y="0"/>
                  </a:cubicBezTo>
                  <a:cubicBezTo>
                    <a:pt x="54" y="0"/>
                    <a:pt x="59" y="0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9" y="0"/>
                    <a:pt x="54" y="0"/>
                    <a:pt x="50" y="0"/>
                  </a:cubicBezTo>
                </a:path>
              </a:pathLst>
            </a:custGeom>
            <a:solidFill>
              <a:srgbClr val="466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5160963" y="2992438"/>
              <a:ext cx="304800" cy="325438"/>
            </a:xfrm>
            <a:custGeom>
              <a:avLst/>
              <a:gdLst>
                <a:gd name="T0" fmla="*/ 53 w 81"/>
                <a:gd name="T1" fmla="*/ 0 h 86"/>
                <a:gd name="T2" fmla="*/ 3 w 81"/>
                <a:gd name="T3" fmla="*/ 39 h 86"/>
                <a:gd name="T4" fmla="*/ 3 w 81"/>
                <a:gd name="T5" fmla="*/ 39 h 86"/>
                <a:gd name="T6" fmla="*/ 8 w 81"/>
                <a:gd name="T7" fmla="*/ 75 h 86"/>
                <a:gd name="T8" fmla="*/ 11 w 81"/>
                <a:gd name="T9" fmla="*/ 81 h 86"/>
                <a:gd name="T10" fmla="*/ 11 w 81"/>
                <a:gd name="T11" fmla="*/ 81 h 86"/>
                <a:gd name="T12" fmla="*/ 16 w 81"/>
                <a:gd name="T13" fmla="*/ 86 h 86"/>
                <a:gd name="T14" fmla="*/ 81 w 81"/>
                <a:gd name="T15" fmla="*/ 8 h 86"/>
                <a:gd name="T16" fmla="*/ 66 w 81"/>
                <a:gd name="T17" fmla="*/ 1 h 86"/>
                <a:gd name="T18" fmla="*/ 66 w 81"/>
                <a:gd name="T19" fmla="*/ 1 h 86"/>
                <a:gd name="T20" fmla="*/ 53 w 81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86">
                  <a:moveTo>
                    <a:pt x="53" y="0"/>
                  </a:moveTo>
                  <a:cubicBezTo>
                    <a:pt x="30" y="0"/>
                    <a:pt x="9" y="16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52"/>
                    <a:pt x="2" y="65"/>
                    <a:pt x="8" y="75"/>
                  </a:cubicBezTo>
                  <a:cubicBezTo>
                    <a:pt x="9" y="77"/>
                    <a:pt x="10" y="79"/>
                    <a:pt x="11" y="81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3" y="83"/>
                    <a:pt x="14" y="85"/>
                    <a:pt x="16" y="86"/>
                  </a:cubicBezTo>
                  <a:cubicBezTo>
                    <a:pt x="26" y="53"/>
                    <a:pt x="50" y="25"/>
                    <a:pt x="81" y="8"/>
                  </a:cubicBezTo>
                  <a:cubicBezTo>
                    <a:pt x="77" y="5"/>
                    <a:pt x="71" y="3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0"/>
                    <a:pt x="57" y="0"/>
                    <a:pt x="53" y="0"/>
                  </a:cubicBezTo>
                </a:path>
              </a:pathLst>
            </a:custGeom>
            <a:solidFill>
              <a:srgbClr val="C1E3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3"/>
            <p:cNvSpPr>
              <a:spLocks noEditPoints="1"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32 w 32"/>
                <a:gd name="T1" fmla="*/ 27 h 32"/>
                <a:gd name="T2" fmla="*/ 27 w 32"/>
                <a:gd name="T3" fmla="*/ 32 h 32"/>
                <a:gd name="T4" fmla="*/ 27 w 32"/>
                <a:gd name="T5" fmla="*/ 32 h 32"/>
                <a:gd name="T6" fmla="*/ 32 w 32"/>
                <a:gd name="T7" fmla="*/ 27 h 32"/>
                <a:gd name="T8" fmla="*/ 6 w 32"/>
                <a:gd name="T9" fmla="*/ 0 h 32"/>
                <a:gd name="T10" fmla="*/ 0 w 32"/>
                <a:gd name="T11" fmla="*/ 6 h 32"/>
                <a:gd name="T12" fmla="*/ 0 w 32"/>
                <a:gd name="T13" fmla="*/ 6 h 32"/>
                <a:gd name="T14" fmla="*/ 0 w 32"/>
                <a:gd name="T15" fmla="*/ 6 h 32"/>
                <a:gd name="T16" fmla="*/ 6 w 32"/>
                <a:gd name="T17" fmla="*/ 0 h 32"/>
                <a:gd name="T18" fmla="*/ 6 w 32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2" y="27"/>
                  </a:move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6 w 32"/>
                <a:gd name="T1" fmla="*/ 0 h 32"/>
                <a:gd name="T2" fmla="*/ 6 w 32"/>
                <a:gd name="T3" fmla="*/ 0 h 32"/>
                <a:gd name="T4" fmla="*/ 6 w 32"/>
                <a:gd name="T5" fmla="*/ 0 h 32"/>
                <a:gd name="T6" fmla="*/ 0 w 32"/>
                <a:gd name="T7" fmla="*/ 6 h 32"/>
                <a:gd name="T8" fmla="*/ 2 w 32"/>
                <a:gd name="T9" fmla="*/ 9 h 32"/>
                <a:gd name="T10" fmla="*/ 23 w 32"/>
                <a:gd name="T11" fmla="*/ 31 h 32"/>
                <a:gd name="T12" fmla="*/ 27 w 32"/>
                <a:gd name="T13" fmla="*/ 32 h 32"/>
                <a:gd name="T14" fmla="*/ 32 w 32"/>
                <a:gd name="T15" fmla="*/ 27 h 32"/>
                <a:gd name="T16" fmla="*/ 28 w 32"/>
                <a:gd name="T17" fmla="*/ 24 h 32"/>
                <a:gd name="T18" fmla="*/ 9 w 32"/>
                <a:gd name="T19" fmla="*/ 5 h 32"/>
                <a:gd name="T20" fmla="*/ 6 w 3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8" y="18"/>
                    <a:pt x="15" y="25"/>
                    <a:pt x="23" y="31"/>
                  </a:cubicBezTo>
                  <a:cubicBezTo>
                    <a:pt x="24" y="31"/>
                    <a:pt x="26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29" y="25"/>
                    <a:pt x="28" y="24"/>
                  </a:cubicBezTo>
                  <a:cubicBezTo>
                    <a:pt x="20" y="19"/>
                    <a:pt x="14" y="13"/>
                    <a:pt x="9" y="5"/>
                  </a:cubicBezTo>
                  <a:cubicBezTo>
                    <a:pt x="8" y="3"/>
                    <a:pt x="7" y="2"/>
                    <a:pt x="6" y="0"/>
                  </a:cubicBezTo>
                </a:path>
              </a:pathLst>
            </a:cu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4487863" y="2562225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4019550" y="2562225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4800600" y="4154488"/>
              <a:ext cx="203100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Find and clean invalid data</a:t>
              </a:r>
              <a:endParaRPr lang="en-US" altLang="en-US" sz="1836" kern="0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4041775" y="2435225"/>
              <a:ext cx="3522663" cy="1660525"/>
            </a:xfrm>
            <a:custGeom>
              <a:avLst/>
              <a:gdLst>
                <a:gd name="T0" fmla="*/ 177 w 938"/>
                <a:gd name="T1" fmla="*/ 11 h 440"/>
                <a:gd name="T2" fmla="*/ 214 w 938"/>
                <a:gd name="T3" fmla="*/ 8 h 440"/>
                <a:gd name="T4" fmla="*/ 245 w 938"/>
                <a:gd name="T5" fmla="*/ 0 h 440"/>
                <a:gd name="T6" fmla="*/ 283 w 938"/>
                <a:gd name="T7" fmla="*/ 0 h 440"/>
                <a:gd name="T8" fmla="*/ 313 w 938"/>
                <a:gd name="T9" fmla="*/ 8 h 440"/>
                <a:gd name="T10" fmla="*/ 374 w 938"/>
                <a:gd name="T11" fmla="*/ 0 h 440"/>
                <a:gd name="T12" fmla="*/ 397 w 938"/>
                <a:gd name="T13" fmla="*/ 8 h 440"/>
                <a:gd name="T14" fmla="*/ 428 w 938"/>
                <a:gd name="T15" fmla="*/ 0 h 440"/>
                <a:gd name="T16" fmla="*/ 466 w 938"/>
                <a:gd name="T17" fmla="*/ 0 h 440"/>
                <a:gd name="T18" fmla="*/ 496 w 938"/>
                <a:gd name="T19" fmla="*/ 8 h 440"/>
                <a:gd name="T20" fmla="*/ 557 w 938"/>
                <a:gd name="T21" fmla="*/ 0 h 440"/>
                <a:gd name="T22" fmla="*/ 580 w 938"/>
                <a:gd name="T23" fmla="*/ 8 h 440"/>
                <a:gd name="T24" fmla="*/ 610 w 938"/>
                <a:gd name="T25" fmla="*/ 0 h 440"/>
                <a:gd name="T26" fmla="*/ 648 w 938"/>
                <a:gd name="T27" fmla="*/ 0 h 440"/>
                <a:gd name="T28" fmla="*/ 679 w 938"/>
                <a:gd name="T29" fmla="*/ 8 h 440"/>
                <a:gd name="T30" fmla="*/ 740 w 938"/>
                <a:gd name="T31" fmla="*/ 1 h 440"/>
                <a:gd name="T32" fmla="*/ 761 w 938"/>
                <a:gd name="T33" fmla="*/ 11 h 440"/>
                <a:gd name="T34" fmla="*/ 793 w 938"/>
                <a:gd name="T35" fmla="*/ 12 h 440"/>
                <a:gd name="T36" fmla="*/ 828 w 938"/>
                <a:gd name="T37" fmla="*/ 27 h 440"/>
                <a:gd name="T38" fmla="*/ 849 w 938"/>
                <a:gd name="T39" fmla="*/ 50 h 440"/>
                <a:gd name="T40" fmla="*/ 897 w 938"/>
                <a:gd name="T41" fmla="*/ 89 h 440"/>
                <a:gd name="T42" fmla="*/ 903 w 938"/>
                <a:gd name="T43" fmla="*/ 112 h 440"/>
                <a:gd name="T44" fmla="*/ 923 w 938"/>
                <a:gd name="T45" fmla="*/ 136 h 440"/>
                <a:gd name="T46" fmla="*/ 934 w 938"/>
                <a:gd name="T47" fmla="*/ 173 h 440"/>
                <a:gd name="T48" fmla="*/ 938 w 938"/>
                <a:gd name="T49" fmla="*/ 204 h 440"/>
                <a:gd name="T50" fmla="*/ 930 w 938"/>
                <a:gd name="T51" fmla="*/ 242 h 440"/>
                <a:gd name="T52" fmla="*/ 933 w 938"/>
                <a:gd name="T53" fmla="*/ 273 h 440"/>
                <a:gd name="T54" fmla="*/ 921 w 938"/>
                <a:gd name="T55" fmla="*/ 310 h 440"/>
                <a:gd name="T56" fmla="*/ 900 w 938"/>
                <a:gd name="T57" fmla="*/ 333 h 440"/>
                <a:gd name="T58" fmla="*/ 867 w 938"/>
                <a:gd name="T59" fmla="*/ 385 h 440"/>
                <a:gd name="T60" fmla="*/ 844 w 938"/>
                <a:gd name="T61" fmla="*/ 393 h 440"/>
                <a:gd name="T62" fmla="*/ 823 w 938"/>
                <a:gd name="T63" fmla="*/ 416 h 440"/>
                <a:gd name="T64" fmla="*/ 787 w 938"/>
                <a:gd name="T65" fmla="*/ 430 h 440"/>
                <a:gd name="T66" fmla="*/ 755 w 938"/>
                <a:gd name="T67" fmla="*/ 430 h 440"/>
                <a:gd name="T68" fmla="*/ 718 w 938"/>
                <a:gd name="T69" fmla="*/ 432 h 440"/>
                <a:gd name="T70" fmla="*/ 688 w 938"/>
                <a:gd name="T71" fmla="*/ 440 h 440"/>
                <a:gd name="T72" fmla="*/ 650 w 938"/>
                <a:gd name="T73" fmla="*/ 440 h 440"/>
                <a:gd name="T74" fmla="*/ 619 w 938"/>
                <a:gd name="T75" fmla="*/ 432 h 440"/>
                <a:gd name="T76" fmla="*/ 558 w 938"/>
                <a:gd name="T77" fmla="*/ 440 h 440"/>
                <a:gd name="T78" fmla="*/ 535 w 938"/>
                <a:gd name="T79" fmla="*/ 432 h 440"/>
                <a:gd name="T80" fmla="*/ 505 w 938"/>
                <a:gd name="T81" fmla="*/ 440 h 440"/>
                <a:gd name="T82" fmla="*/ 467 w 938"/>
                <a:gd name="T83" fmla="*/ 440 h 440"/>
                <a:gd name="T84" fmla="*/ 437 w 938"/>
                <a:gd name="T85" fmla="*/ 432 h 440"/>
                <a:gd name="T86" fmla="*/ 376 w 938"/>
                <a:gd name="T87" fmla="*/ 440 h 440"/>
                <a:gd name="T88" fmla="*/ 353 w 938"/>
                <a:gd name="T89" fmla="*/ 432 h 440"/>
                <a:gd name="T90" fmla="*/ 322 w 938"/>
                <a:gd name="T91" fmla="*/ 440 h 440"/>
                <a:gd name="T92" fmla="*/ 284 w 938"/>
                <a:gd name="T93" fmla="*/ 440 h 440"/>
                <a:gd name="T94" fmla="*/ 254 w 938"/>
                <a:gd name="T95" fmla="*/ 432 h 440"/>
                <a:gd name="T96" fmla="*/ 193 w 938"/>
                <a:gd name="T97" fmla="*/ 439 h 440"/>
                <a:gd name="T98" fmla="*/ 171 w 938"/>
                <a:gd name="T99" fmla="*/ 428 h 440"/>
                <a:gd name="T100" fmla="*/ 140 w 938"/>
                <a:gd name="T101" fmla="*/ 427 h 440"/>
                <a:gd name="T102" fmla="*/ 105 w 938"/>
                <a:gd name="T103" fmla="*/ 410 h 440"/>
                <a:gd name="T104" fmla="*/ 85 w 938"/>
                <a:gd name="T105" fmla="*/ 386 h 440"/>
                <a:gd name="T106" fmla="*/ 38 w 938"/>
                <a:gd name="T107" fmla="*/ 347 h 440"/>
                <a:gd name="T108" fmla="*/ 33 w 938"/>
                <a:gd name="T109" fmla="*/ 323 h 440"/>
                <a:gd name="T110" fmla="*/ 13 w 938"/>
                <a:gd name="T111" fmla="*/ 299 h 440"/>
                <a:gd name="T112" fmla="*/ 3 w 938"/>
                <a:gd name="T113" fmla="*/ 261 h 440"/>
                <a:gd name="T114" fmla="*/ 0 w 938"/>
                <a:gd name="T115" fmla="*/ 231 h 440"/>
                <a:gd name="T116" fmla="*/ 9 w 938"/>
                <a:gd name="T117" fmla="*/ 193 h 440"/>
                <a:gd name="T118" fmla="*/ 7 w 938"/>
                <a:gd name="T119" fmla="*/ 16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440">
                  <a:moveTo>
                    <a:pt x="168" y="5"/>
                  </a:moveTo>
                  <a:cubicBezTo>
                    <a:pt x="163" y="6"/>
                    <a:pt x="158" y="8"/>
                    <a:pt x="153" y="9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60" y="15"/>
                    <a:pt x="165" y="14"/>
                    <a:pt x="170" y="13"/>
                  </a:cubicBezTo>
                  <a:cubicBezTo>
                    <a:pt x="168" y="5"/>
                    <a:pt x="168" y="5"/>
                    <a:pt x="168" y="5"/>
                  </a:cubicBezTo>
                  <a:close/>
                  <a:moveTo>
                    <a:pt x="191" y="1"/>
                  </a:moveTo>
                  <a:cubicBezTo>
                    <a:pt x="186" y="2"/>
                    <a:pt x="181" y="3"/>
                    <a:pt x="176" y="4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2" y="10"/>
                    <a:pt x="187" y="10"/>
                    <a:pt x="192" y="9"/>
                  </a:cubicBezTo>
                  <a:cubicBezTo>
                    <a:pt x="191" y="1"/>
                    <a:pt x="191" y="1"/>
                    <a:pt x="191" y="1"/>
                  </a:cubicBezTo>
                  <a:close/>
                  <a:moveTo>
                    <a:pt x="214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09" y="0"/>
                    <a:pt x="204" y="0"/>
                    <a:pt x="199" y="1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204" y="8"/>
                    <a:pt x="209" y="8"/>
                    <a:pt x="214" y="8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0"/>
                    <a:pt x="214" y="0"/>
                    <a:pt x="214" y="0"/>
                  </a:cubicBezTo>
                  <a:close/>
                  <a:moveTo>
                    <a:pt x="237" y="0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37" y="8"/>
                    <a:pt x="237" y="8"/>
                    <a:pt x="237" y="8"/>
                  </a:cubicBezTo>
                  <a:lnTo>
                    <a:pt x="237" y="0"/>
                  </a:lnTo>
                  <a:close/>
                  <a:moveTo>
                    <a:pt x="260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45" y="8"/>
                    <a:pt x="245" y="8"/>
                    <a:pt x="245" y="8"/>
                  </a:cubicBezTo>
                  <a:cubicBezTo>
                    <a:pt x="260" y="8"/>
                    <a:pt x="260" y="8"/>
                    <a:pt x="260" y="8"/>
                  </a:cubicBezTo>
                  <a:lnTo>
                    <a:pt x="260" y="0"/>
                  </a:lnTo>
                  <a:close/>
                  <a:moveTo>
                    <a:pt x="28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8"/>
                    <a:pt x="268" y="8"/>
                    <a:pt x="268" y="8"/>
                  </a:cubicBezTo>
                  <a:cubicBezTo>
                    <a:pt x="283" y="8"/>
                    <a:pt x="283" y="8"/>
                    <a:pt x="283" y="8"/>
                  </a:cubicBezTo>
                  <a:lnTo>
                    <a:pt x="283" y="0"/>
                  </a:lnTo>
                  <a:close/>
                  <a:moveTo>
                    <a:pt x="306" y="0"/>
                  </a:moveTo>
                  <a:cubicBezTo>
                    <a:pt x="291" y="0"/>
                    <a:pt x="291" y="0"/>
                    <a:pt x="291" y="0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306" y="8"/>
                    <a:pt x="306" y="8"/>
                    <a:pt x="306" y="8"/>
                  </a:cubicBezTo>
                  <a:lnTo>
                    <a:pt x="306" y="0"/>
                  </a:lnTo>
                  <a:close/>
                  <a:moveTo>
                    <a:pt x="329" y="0"/>
                  </a:moveTo>
                  <a:cubicBezTo>
                    <a:pt x="313" y="0"/>
                    <a:pt x="313" y="0"/>
                    <a:pt x="313" y="0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29" y="8"/>
                    <a:pt x="329" y="8"/>
                    <a:pt x="329" y="8"/>
                  </a:cubicBezTo>
                  <a:lnTo>
                    <a:pt x="329" y="0"/>
                  </a:lnTo>
                  <a:close/>
                  <a:moveTo>
                    <a:pt x="351" y="0"/>
                  </a:moveTo>
                  <a:cubicBezTo>
                    <a:pt x="336" y="0"/>
                    <a:pt x="336" y="0"/>
                    <a:pt x="336" y="0"/>
                  </a:cubicBezTo>
                  <a:cubicBezTo>
                    <a:pt x="336" y="8"/>
                    <a:pt x="336" y="8"/>
                    <a:pt x="336" y="8"/>
                  </a:cubicBezTo>
                  <a:cubicBezTo>
                    <a:pt x="351" y="8"/>
                    <a:pt x="351" y="8"/>
                    <a:pt x="351" y="8"/>
                  </a:cubicBezTo>
                  <a:lnTo>
                    <a:pt x="351" y="0"/>
                  </a:lnTo>
                  <a:close/>
                  <a:moveTo>
                    <a:pt x="374" y="0"/>
                  </a:moveTo>
                  <a:cubicBezTo>
                    <a:pt x="359" y="0"/>
                    <a:pt x="359" y="0"/>
                    <a:pt x="359" y="0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74" y="8"/>
                    <a:pt x="374" y="8"/>
                    <a:pt x="374" y="8"/>
                  </a:cubicBezTo>
                  <a:lnTo>
                    <a:pt x="374" y="0"/>
                  </a:lnTo>
                  <a:close/>
                  <a:moveTo>
                    <a:pt x="397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82" y="8"/>
                    <a:pt x="382" y="8"/>
                    <a:pt x="382" y="8"/>
                  </a:cubicBezTo>
                  <a:cubicBezTo>
                    <a:pt x="397" y="8"/>
                    <a:pt x="397" y="8"/>
                    <a:pt x="397" y="8"/>
                  </a:cubicBezTo>
                  <a:lnTo>
                    <a:pt x="397" y="0"/>
                  </a:lnTo>
                  <a:close/>
                  <a:moveTo>
                    <a:pt x="420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20" y="8"/>
                    <a:pt x="420" y="8"/>
                    <a:pt x="420" y="8"/>
                  </a:cubicBezTo>
                  <a:lnTo>
                    <a:pt x="420" y="0"/>
                  </a:lnTo>
                  <a:close/>
                  <a:moveTo>
                    <a:pt x="443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43" y="8"/>
                    <a:pt x="443" y="8"/>
                    <a:pt x="443" y="8"/>
                  </a:cubicBezTo>
                  <a:lnTo>
                    <a:pt x="443" y="0"/>
                  </a:lnTo>
                  <a:close/>
                  <a:moveTo>
                    <a:pt x="466" y="0"/>
                  </a:moveTo>
                  <a:cubicBezTo>
                    <a:pt x="450" y="0"/>
                    <a:pt x="450" y="0"/>
                    <a:pt x="450" y="0"/>
                  </a:cubicBezTo>
                  <a:cubicBezTo>
                    <a:pt x="450" y="8"/>
                    <a:pt x="450" y="8"/>
                    <a:pt x="450" y="8"/>
                  </a:cubicBezTo>
                  <a:cubicBezTo>
                    <a:pt x="466" y="8"/>
                    <a:pt x="466" y="8"/>
                    <a:pt x="466" y="8"/>
                  </a:cubicBezTo>
                  <a:lnTo>
                    <a:pt x="466" y="0"/>
                  </a:lnTo>
                  <a:close/>
                  <a:moveTo>
                    <a:pt x="488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8"/>
                    <a:pt x="473" y="8"/>
                    <a:pt x="473" y="8"/>
                  </a:cubicBezTo>
                  <a:cubicBezTo>
                    <a:pt x="488" y="8"/>
                    <a:pt x="488" y="8"/>
                    <a:pt x="488" y="8"/>
                  </a:cubicBezTo>
                  <a:lnTo>
                    <a:pt x="488" y="0"/>
                  </a:lnTo>
                  <a:close/>
                  <a:moveTo>
                    <a:pt x="511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496" y="8"/>
                    <a:pt x="496" y="8"/>
                    <a:pt x="496" y="8"/>
                  </a:cubicBezTo>
                  <a:cubicBezTo>
                    <a:pt x="511" y="8"/>
                    <a:pt x="511" y="8"/>
                    <a:pt x="511" y="8"/>
                  </a:cubicBezTo>
                  <a:lnTo>
                    <a:pt x="511" y="0"/>
                  </a:lnTo>
                  <a:close/>
                  <a:moveTo>
                    <a:pt x="534" y="0"/>
                  </a:moveTo>
                  <a:cubicBezTo>
                    <a:pt x="519" y="0"/>
                    <a:pt x="519" y="0"/>
                    <a:pt x="519" y="0"/>
                  </a:cubicBezTo>
                  <a:cubicBezTo>
                    <a:pt x="519" y="8"/>
                    <a:pt x="519" y="8"/>
                    <a:pt x="519" y="8"/>
                  </a:cubicBezTo>
                  <a:cubicBezTo>
                    <a:pt x="534" y="8"/>
                    <a:pt x="534" y="8"/>
                    <a:pt x="534" y="8"/>
                  </a:cubicBezTo>
                  <a:lnTo>
                    <a:pt x="534" y="0"/>
                  </a:lnTo>
                  <a:close/>
                  <a:moveTo>
                    <a:pt x="557" y="0"/>
                  </a:moveTo>
                  <a:cubicBezTo>
                    <a:pt x="542" y="0"/>
                    <a:pt x="542" y="0"/>
                    <a:pt x="542" y="0"/>
                  </a:cubicBezTo>
                  <a:cubicBezTo>
                    <a:pt x="542" y="8"/>
                    <a:pt x="542" y="8"/>
                    <a:pt x="542" y="8"/>
                  </a:cubicBezTo>
                  <a:cubicBezTo>
                    <a:pt x="557" y="8"/>
                    <a:pt x="557" y="8"/>
                    <a:pt x="557" y="8"/>
                  </a:cubicBezTo>
                  <a:lnTo>
                    <a:pt x="557" y="0"/>
                  </a:lnTo>
                  <a:close/>
                  <a:moveTo>
                    <a:pt x="580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564" y="8"/>
                    <a:pt x="564" y="8"/>
                    <a:pt x="564" y="8"/>
                  </a:cubicBezTo>
                  <a:cubicBezTo>
                    <a:pt x="580" y="8"/>
                    <a:pt x="580" y="8"/>
                    <a:pt x="580" y="8"/>
                  </a:cubicBezTo>
                  <a:lnTo>
                    <a:pt x="580" y="0"/>
                  </a:lnTo>
                  <a:close/>
                  <a:moveTo>
                    <a:pt x="603" y="0"/>
                  </a:moveTo>
                  <a:cubicBezTo>
                    <a:pt x="587" y="0"/>
                    <a:pt x="587" y="0"/>
                    <a:pt x="587" y="0"/>
                  </a:cubicBezTo>
                  <a:cubicBezTo>
                    <a:pt x="587" y="8"/>
                    <a:pt x="587" y="8"/>
                    <a:pt x="587" y="8"/>
                  </a:cubicBezTo>
                  <a:cubicBezTo>
                    <a:pt x="603" y="8"/>
                    <a:pt x="603" y="8"/>
                    <a:pt x="603" y="8"/>
                  </a:cubicBezTo>
                  <a:lnTo>
                    <a:pt x="603" y="0"/>
                  </a:lnTo>
                  <a:close/>
                  <a:moveTo>
                    <a:pt x="625" y="0"/>
                  </a:moveTo>
                  <a:cubicBezTo>
                    <a:pt x="610" y="0"/>
                    <a:pt x="610" y="0"/>
                    <a:pt x="610" y="0"/>
                  </a:cubicBezTo>
                  <a:cubicBezTo>
                    <a:pt x="610" y="8"/>
                    <a:pt x="610" y="8"/>
                    <a:pt x="610" y="8"/>
                  </a:cubicBezTo>
                  <a:cubicBezTo>
                    <a:pt x="625" y="8"/>
                    <a:pt x="625" y="8"/>
                    <a:pt x="625" y="8"/>
                  </a:cubicBezTo>
                  <a:lnTo>
                    <a:pt x="625" y="0"/>
                  </a:lnTo>
                  <a:close/>
                  <a:moveTo>
                    <a:pt x="648" y="0"/>
                  </a:moveTo>
                  <a:cubicBezTo>
                    <a:pt x="633" y="0"/>
                    <a:pt x="633" y="0"/>
                    <a:pt x="633" y="0"/>
                  </a:cubicBezTo>
                  <a:cubicBezTo>
                    <a:pt x="633" y="8"/>
                    <a:pt x="633" y="8"/>
                    <a:pt x="633" y="8"/>
                  </a:cubicBezTo>
                  <a:cubicBezTo>
                    <a:pt x="648" y="8"/>
                    <a:pt x="648" y="8"/>
                    <a:pt x="648" y="8"/>
                  </a:cubicBezTo>
                  <a:lnTo>
                    <a:pt x="648" y="0"/>
                  </a:lnTo>
                  <a:close/>
                  <a:moveTo>
                    <a:pt x="671" y="0"/>
                  </a:moveTo>
                  <a:cubicBezTo>
                    <a:pt x="656" y="0"/>
                    <a:pt x="656" y="0"/>
                    <a:pt x="656" y="0"/>
                  </a:cubicBezTo>
                  <a:cubicBezTo>
                    <a:pt x="656" y="8"/>
                    <a:pt x="656" y="8"/>
                    <a:pt x="656" y="8"/>
                  </a:cubicBezTo>
                  <a:cubicBezTo>
                    <a:pt x="671" y="8"/>
                    <a:pt x="671" y="8"/>
                    <a:pt x="671" y="8"/>
                  </a:cubicBezTo>
                  <a:lnTo>
                    <a:pt x="671" y="0"/>
                  </a:lnTo>
                  <a:close/>
                  <a:moveTo>
                    <a:pt x="694" y="0"/>
                  </a:moveTo>
                  <a:cubicBezTo>
                    <a:pt x="679" y="0"/>
                    <a:pt x="679" y="0"/>
                    <a:pt x="679" y="0"/>
                  </a:cubicBezTo>
                  <a:cubicBezTo>
                    <a:pt x="679" y="8"/>
                    <a:pt x="679" y="8"/>
                    <a:pt x="679" y="8"/>
                  </a:cubicBezTo>
                  <a:cubicBezTo>
                    <a:pt x="694" y="8"/>
                    <a:pt x="694" y="8"/>
                    <a:pt x="694" y="8"/>
                  </a:cubicBezTo>
                  <a:lnTo>
                    <a:pt x="694" y="0"/>
                  </a:lnTo>
                  <a:close/>
                  <a:moveTo>
                    <a:pt x="717" y="0"/>
                  </a:moveTo>
                  <a:cubicBezTo>
                    <a:pt x="701" y="0"/>
                    <a:pt x="701" y="0"/>
                    <a:pt x="701" y="0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17" y="8"/>
                    <a:pt x="717" y="8"/>
                    <a:pt x="717" y="8"/>
                  </a:cubicBezTo>
                  <a:lnTo>
                    <a:pt x="717" y="0"/>
                  </a:lnTo>
                  <a:close/>
                  <a:moveTo>
                    <a:pt x="740" y="1"/>
                  </a:moveTo>
                  <a:cubicBezTo>
                    <a:pt x="735" y="0"/>
                    <a:pt x="729" y="0"/>
                    <a:pt x="724" y="0"/>
                  </a:cubicBezTo>
                  <a:cubicBezTo>
                    <a:pt x="724" y="8"/>
                    <a:pt x="724" y="8"/>
                    <a:pt x="724" y="8"/>
                  </a:cubicBezTo>
                  <a:cubicBezTo>
                    <a:pt x="729" y="8"/>
                    <a:pt x="734" y="8"/>
                    <a:pt x="739" y="8"/>
                  </a:cubicBezTo>
                  <a:cubicBezTo>
                    <a:pt x="740" y="1"/>
                    <a:pt x="740" y="1"/>
                    <a:pt x="740" y="1"/>
                  </a:cubicBezTo>
                  <a:close/>
                  <a:moveTo>
                    <a:pt x="763" y="4"/>
                  </a:moveTo>
                  <a:cubicBezTo>
                    <a:pt x="758" y="3"/>
                    <a:pt x="753" y="2"/>
                    <a:pt x="747" y="1"/>
                  </a:cubicBezTo>
                  <a:cubicBezTo>
                    <a:pt x="747" y="9"/>
                    <a:pt x="747" y="9"/>
                    <a:pt x="747" y="9"/>
                  </a:cubicBezTo>
                  <a:cubicBezTo>
                    <a:pt x="752" y="10"/>
                    <a:pt x="757" y="10"/>
                    <a:pt x="761" y="11"/>
                  </a:cubicBezTo>
                  <a:cubicBezTo>
                    <a:pt x="763" y="4"/>
                    <a:pt x="763" y="4"/>
                    <a:pt x="763" y="4"/>
                  </a:cubicBezTo>
                  <a:close/>
                  <a:moveTo>
                    <a:pt x="785" y="9"/>
                  </a:moveTo>
                  <a:cubicBezTo>
                    <a:pt x="780" y="8"/>
                    <a:pt x="775" y="6"/>
                    <a:pt x="770" y="5"/>
                  </a:cubicBezTo>
                  <a:cubicBezTo>
                    <a:pt x="769" y="13"/>
                    <a:pt x="769" y="13"/>
                    <a:pt x="769" y="13"/>
                  </a:cubicBezTo>
                  <a:cubicBezTo>
                    <a:pt x="774" y="14"/>
                    <a:pt x="778" y="15"/>
                    <a:pt x="783" y="17"/>
                  </a:cubicBezTo>
                  <a:cubicBezTo>
                    <a:pt x="785" y="9"/>
                    <a:pt x="785" y="9"/>
                    <a:pt x="785" y="9"/>
                  </a:cubicBezTo>
                  <a:close/>
                  <a:moveTo>
                    <a:pt x="807" y="17"/>
                  </a:moveTo>
                  <a:cubicBezTo>
                    <a:pt x="802" y="15"/>
                    <a:pt x="798" y="13"/>
                    <a:pt x="793" y="12"/>
                  </a:cubicBezTo>
                  <a:cubicBezTo>
                    <a:pt x="790" y="19"/>
                    <a:pt x="790" y="19"/>
                    <a:pt x="790" y="19"/>
                  </a:cubicBezTo>
                  <a:cubicBezTo>
                    <a:pt x="795" y="20"/>
                    <a:pt x="800" y="22"/>
                    <a:pt x="804" y="24"/>
                  </a:cubicBezTo>
                  <a:cubicBezTo>
                    <a:pt x="807" y="17"/>
                    <a:pt x="807" y="17"/>
                    <a:pt x="807" y="17"/>
                  </a:cubicBezTo>
                  <a:close/>
                  <a:moveTo>
                    <a:pt x="828" y="27"/>
                  </a:moveTo>
                  <a:cubicBezTo>
                    <a:pt x="824" y="25"/>
                    <a:pt x="819" y="22"/>
                    <a:pt x="814" y="20"/>
                  </a:cubicBezTo>
                  <a:cubicBezTo>
                    <a:pt x="811" y="27"/>
                    <a:pt x="811" y="27"/>
                    <a:pt x="811" y="27"/>
                  </a:cubicBezTo>
                  <a:cubicBezTo>
                    <a:pt x="815" y="29"/>
                    <a:pt x="820" y="32"/>
                    <a:pt x="824" y="34"/>
                  </a:cubicBezTo>
                  <a:cubicBezTo>
                    <a:pt x="828" y="27"/>
                    <a:pt x="828" y="27"/>
                    <a:pt x="828" y="27"/>
                  </a:cubicBezTo>
                  <a:close/>
                  <a:moveTo>
                    <a:pt x="848" y="40"/>
                  </a:moveTo>
                  <a:cubicBezTo>
                    <a:pt x="843" y="37"/>
                    <a:pt x="839" y="34"/>
                    <a:pt x="835" y="31"/>
                  </a:cubicBezTo>
                  <a:cubicBezTo>
                    <a:pt x="831" y="38"/>
                    <a:pt x="831" y="38"/>
                    <a:pt x="831" y="38"/>
                  </a:cubicBezTo>
                  <a:cubicBezTo>
                    <a:pt x="835" y="40"/>
                    <a:pt x="839" y="43"/>
                    <a:pt x="843" y="46"/>
                  </a:cubicBezTo>
                  <a:cubicBezTo>
                    <a:pt x="848" y="40"/>
                    <a:pt x="848" y="40"/>
                    <a:pt x="848" y="40"/>
                  </a:cubicBezTo>
                  <a:close/>
                  <a:moveTo>
                    <a:pt x="866" y="54"/>
                  </a:moveTo>
                  <a:cubicBezTo>
                    <a:pt x="862" y="51"/>
                    <a:pt x="858" y="47"/>
                    <a:pt x="854" y="44"/>
                  </a:cubicBezTo>
                  <a:cubicBezTo>
                    <a:pt x="849" y="50"/>
                    <a:pt x="849" y="50"/>
                    <a:pt x="849" y="50"/>
                  </a:cubicBezTo>
                  <a:cubicBezTo>
                    <a:pt x="853" y="54"/>
                    <a:pt x="857" y="57"/>
                    <a:pt x="861" y="60"/>
                  </a:cubicBezTo>
                  <a:cubicBezTo>
                    <a:pt x="866" y="54"/>
                    <a:pt x="866" y="54"/>
                    <a:pt x="866" y="54"/>
                  </a:cubicBezTo>
                  <a:close/>
                  <a:moveTo>
                    <a:pt x="882" y="71"/>
                  </a:moveTo>
                  <a:cubicBezTo>
                    <a:pt x="879" y="67"/>
                    <a:pt x="875" y="63"/>
                    <a:pt x="871" y="59"/>
                  </a:cubicBezTo>
                  <a:cubicBezTo>
                    <a:pt x="866" y="65"/>
                    <a:pt x="866" y="65"/>
                    <a:pt x="866" y="65"/>
                  </a:cubicBezTo>
                  <a:cubicBezTo>
                    <a:pt x="870" y="68"/>
                    <a:pt x="873" y="72"/>
                    <a:pt x="877" y="76"/>
                  </a:cubicBezTo>
                  <a:cubicBezTo>
                    <a:pt x="882" y="71"/>
                    <a:pt x="882" y="71"/>
                    <a:pt x="882" y="71"/>
                  </a:cubicBezTo>
                  <a:close/>
                  <a:moveTo>
                    <a:pt x="897" y="89"/>
                  </a:moveTo>
                  <a:cubicBezTo>
                    <a:pt x="894" y="84"/>
                    <a:pt x="891" y="80"/>
                    <a:pt x="887" y="76"/>
                  </a:cubicBezTo>
                  <a:cubicBezTo>
                    <a:pt x="881" y="81"/>
                    <a:pt x="881" y="81"/>
                    <a:pt x="881" y="81"/>
                  </a:cubicBezTo>
                  <a:cubicBezTo>
                    <a:pt x="885" y="85"/>
                    <a:pt x="888" y="89"/>
                    <a:pt x="891" y="93"/>
                  </a:cubicBezTo>
                  <a:cubicBezTo>
                    <a:pt x="897" y="89"/>
                    <a:pt x="897" y="89"/>
                    <a:pt x="897" y="89"/>
                  </a:cubicBezTo>
                  <a:close/>
                  <a:moveTo>
                    <a:pt x="910" y="108"/>
                  </a:moveTo>
                  <a:cubicBezTo>
                    <a:pt x="907" y="104"/>
                    <a:pt x="904" y="99"/>
                    <a:pt x="901" y="95"/>
                  </a:cubicBezTo>
                  <a:cubicBezTo>
                    <a:pt x="895" y="99"/>
                    <a:pt x="895" y="99"/>
                    <a:pt x="895" y="99"/>
                  </a:cubicBezTo>
                  <a:cubicBezTo>
                    <a:pt x="898" y="103"/>
                    <a:pt x="900" y="108"/>
                    <a:pt x="903" y="112"/>
                  </a:cubicBezTo>
                  <a:cubicBezTo>
                    <a:pt x="910" y="108"/>
                    <a:pt x="910" y="108"/>
                    <a:pt x="910" y="108"/>
                  </a:cubicBezTo>
                  <a:close/>
                  <a:moveTo>
                    <a:pt x="920" y="129"/>
                  </a:moveTo>
                  <a:cubicBezTo>
                    <a:pt x="918" y="124"/>
                    <a:pt x="916" y="119"/>
                    <a:pt x="913" y="115"/>
                  </a:cubicBezTo>
                  <a:cubicBezTo>
                    <a:pt x="906" y="118"/>
                    <a:pt x="906" y="118"/>
                    <a:pt x="906" y="118"/>
                  </a:cubicBezTo>
                  <a:cubicBezTo>
                    <a:pt x="909" y="123"/>
                    <a:pt x="911" y="127"/>
                    <a:pt x="913" y="132"/>
                  </a:cubicBezTo>
                  <a:lnTo>
                    <a:pt x="920" y="129"/>
                  </a:lnTo>
                  <a:close/>
                  <a:moveTo>
                    <a:pt x="928" y="151"/>
                  </a:moveTo>
                  <a:cubicBezTo>
                    <a:pt x="927" y="146"/>
                    <a:pt x="925" y="141"/>
                    <a:pt x="923" y="136"/>
                  </a:cubicBezTo>
                  <a:cubicBezTo>
                    <a:pt x="916" y="139"/>
                    <a:pt x="916" y="139"/>
                    <a:pt x="916" y="139"/>
                  </a:cubicBezTo>
                  <a:cubicBezTo>
                    <a:pt x="918" y="143"/>
                    <a:pt x="919" y="148"/>
                    <a:pt x="921" y="153"/>
                  </a:cubicBezTo>
                  <a:cubicBezTo>
                    <a:pt x="928" y="151"/>
                    <a:pt x="928" y="151"/>
                    <a:pt x="928" y="151"/>
                  </a:cubicBezTo>
                  <a:close/>
                  <a:moveTo>
                    <a:pt x="934" y="173"/>
                  </a:moveTo>
                  <a:cubicBezTo>
                    <a:pt x="933" y="168"/>
                    <a:pt x="932" y="163"/>
                    <a:pt x="930" y="158"/>
                  </a:cubicBezTo>
                  <a:cubicBezTo>
                    <a:pt x="923" y="160"/>
                    <a:pt x="923" y="160"/>
                    <a:pt x="923" y="160"/>
                  </a:cubicBezTo>
                  <a:cubicBezTo>
                    <a:pt x="924" y="165"/>
                    <a:pt x="925" y="170"/>
                    <a:pt x="926" y="175"/>
                  </a:cubicBezTo>
                  <a:cubicBezTo>
                    <a:pt x="934" y="173"/>
                    <a:pt x="934" y="173"/>
                    <a:pt x="934" y="173"/>
                  </a:cubicBezTo>
                  <a:close/>
                  <a:moveTo>
                    <a:pt x="937" y="196"/>
                  </a:moveTo>
                  <a:cubicBezTo>
                    <a:pt x="937" y="191"/>
                    <a:pt x="936" y="186"/>
                    <a:pt x="935" y="181"/>
                  </a:cubicBezTo>
                  <a:cubicBezTo>
                    <a:pt x="928" y="182"/>
                    <a:pt x="928" y="182"/>
                    <a:pt x="928" y="182"/>
                  </a:cubicBezTo>
                  <a:cubicBezTo>
                    <a:pt x="928" y="187"/>
                    <a:pt x="929" y="192"/>
                    <a:pt x="929" y="197"/>
                  </a:cubicBezTo>
                  <a:lnTo>
                    <a:pt x="937" y="196"/>
                  </a:lnTo>
                  <a:close/>
                  <a:moveTo>
                    <a:pt x="938" y="219"/>
                  </a:moveTo>
                  <a:cubicBezTo>
                    <a:pt x="938" y="214"/>
                    <a:pt x="938" y="214"/>
                    <a:pt x="938" y="214"/>
                  </a:cubicBezTo>
                  <a:cubicBezTo>
                    <a:pt x="938" y="211"/>
                    <a:pt x="938" y="207"/>
                    <a:pt x="938" y="204"/>
                  </a:cubicBezTo>
                  <a:cubicBezTo>
                    <a:pt x="930" y="204"/>
                    <a:pt x="930" y="204"/>
                    <a:pt x="930" y="204"/>
                  </a:cubicBezTo>
                  <a:cubicBezTo>
                    <a:pt x="930" y="207"/>
                    <a:pt x="930" y="211"/>
                    <a:pt x="930" y="214"/>
                  </a:cubicBezTo>
                  <a:cubicBezTo>
                    <a:pt x="930" y="219"/>
                    <a:pt x="930" y="219"/>
                    <a:pt x="930" y="219"/>
                  </a:cubicBezTo>
                  <a:cubicBezTo>
                    <a:pt x="938" y="219"/>
                    <a:pt x="938" y="219"/>
                    <a:pt x="938" y="219"/>
                  </a:cubicBezTo>
                  <a:close/>
                  <a:moveTo>
                    <a:pt x="937" y="242"/>
                  </a:moveTo>
                  <a:cubicBezTo>
                    <a:pt x="938" y="237"/>
                    <a:pt x="938" y="232"/>
                    <a:pt x="938" y="227"/>
                  </a:cubicBezTo>
                  <a:cubicBezTo>
                    <a:pt x="930" y="227"/>
                    <a:pt x="930" y="227"/>
                    <a:pt x="930" y="227"/>
                  </a:cubicBezTo>
                  <a:cubicBezTo>
                    <a:pt x="930" y="232"/>
                    <a:pt x="930" y="237"/>
                    <a:pt x="930" y="242"/>
                  </a:cubicBezTo>
                  <a:cubicBezTo>
                    <a:pt x="937" y="242"/>
                    <a:pt x="937" y="242"/>
                    <a:pt x="937" y="242"/>
                  </a:cubicBezTo>
                  <a:close/>
                  <a:moveTo>
                    <a:pt x="934" y="265"/>
                  </a:moveTo>
                  <a:cubicBezTo>
                    <a:pt x="935" y="260"/>
                    <a:pt x="936" y="255"/>
                    <a:pt x="937" y="250"/>
                  </a:cubicBezTo>
                  <a:cubicBezTo>
                    <a:pt x="929" y="249"/>
                    <a:pt x="929" y="249"/>
                    <a:pt x="929" y="249"/>
                  </a:cubicBezTo>
                  <a:cubicBezTo>
                    <a:pt x="928" y="254"/>
                    <a:pt x="928" y="259"/>
                    <a:pt x="927" y="264"/>
                  </a:cubicBezTo>
                  <a:cubicBezTo>
                    <a:pt x="934" y="265"/>
                    <a:pt x="934" y="265"/>
                    <a:pt x="934" y="265"/>
                  </a:cubicBezTo>
                  <a:close/>
                  <a:moveTo>
                    <a:pt x="929" y="288"/>
                  </a:moveTo>
                  <a:cubicBezTo>
                    <a:pt x="930" y="283"/>
                    <a:pt x="931" y="278"/>
                    <a:pt x="933" y="273"/>
                  </a:cubicBezTo>
                  <a:cubicBezTo>
                    <a:pt x="925" y="271"/>
                    <a:pt x="925" y="271"/>
                    <a:pt x="925" y="271"/>
                  </a:cubicBezTo>
                  <a:cubicBezTo>
                    <a:pt x="924" y="276"/>
                    <a:pt x="923" y="281"/>
                    <a:pt x="921" y="286"/>
                  </a:cubicBezTo>
                  <a:cubicBezTo>
                    <a:pt x="929" y="288"/>
                    <a:pt x="929" y="288"/>
                    <a:pt x="929" y="288"/>
                  </a:cubicBezTo>
                  <a:close/>
                  <a:moveTo>
                    <a:pt x="921" y="310"/>
                  </a:moveTo>
                  <a:cubicBezTo>
                    <a:pt x="923" y="305"/>
                    <a:pt x="925" y="300"/>
                    <a:pt x="926" y="295"/>
                  </a:cubicBezTo>
                  <a:cubicBezTo>
                    <a:pt x="919" y="293"/>
                    <a:pt x="919" y="293"/>
                    <a:pt x="919" y="293"/>
                  </a:cubicBezTo>
                  <a:cubicBezTo>
                    <a:pt x="917" y="298"/>
                    <a:pt x="916" y="302"/>
                    <a:pt x="914" y="307"/>
                  </a:cubicBezTo>
                  <a:cubicBezTo>
                    <a:pt x="921" y="310"/>
                    <a:pt x="921" y="310"/>
                    <a:pt x="921" y="310"/>
                  </a:cubicBezTo>
                  <a:close/>
                  <a:moveTo>
                    <a:pt x="910" y="331"/>
                  </a:moveTo>
                  <a:cubicBezTo>
                    <a:pt x="913" y="326"/>
                    <a:pt x="915" y="321"/>
                    <a:pt x="918" y="317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08" y="318"/>
                    <a:pt x="906" y="322"/>
                    <a:pt x="904" y="327"/>
                  </a:cubicBezTo>
                  <a:cubicBezTo>
                    <a:pt x="910" y="331"/>
                    <a:pt x="910" y="331"/>
                    <a:pt x="910" y="331"/>
                  </a:cubicBezTo>
                  <a:close/>
                  <a:moveTo>
                    <a:pt x="898" y="350"/>
                  </a:moveTo>
                  <a:cubicBezTo>
                    <a:pt x="901" y="346"/>
                    <a:pt x="904" y="342"/>
                    <a:pt x="906" y="337"/>
                  </a:cubicBezTo>
                  <a:cubicBezTo>
                    <a:pt x="900" y="333"/>
                    <a:pt x="900" y="333"/>
                    <a:pt x="900" y="333"/>
                  </a:cubicBezTo>
                  <a:cubicBezTo>
                    <a:pt x="897" y="337"/>
                    <a:pt x="895" y="342"/>
                    <a:pt x="892" y="346"/>
                  </a:cubicBezTo>
                  <a:cubicBezTo>
                    <a:pt x="898" y="350"/>
                    <a:pt x="898" y="350"/>
                    <a:pt x="898" y="350"/>
                  </a:cubicBezTo>
                  <a:close/>
                  <a:moveTo>
                    <a:pt x="883" y="368"/>
                  </a:moveTo>
                  <a:cubicBezTo>
                    <a:pt x="887" y="364"/>
                    <a:pt x="890" y="360"/>
                    <a:pt x="893" y="356"/>
                  </a:cubicBezTo>
                  <a:cubicBezTo>
                    <a:pt x="887" y="352"/>
                    <a:pt x="887" y="352"/>
                    <a:pt x="887" y="352"/>
                  </a:cubicBezTo>
                  <a:cubicBezTo>
                    <a:pt x="884" y="356"/>
                    <a:pt x="881" y="359"/>
                    <a:pt x="878" y="363"/>
                  </a:cubicBezTo>
                  <a:cubicBezTo>
                    <a:pt x="883" y="368"/>
                    <a:pt x="883" y="368"/>
                    <a:pt x="883" y="368"/>
                  </a:cubicBezTo>
                  <a:close/>
                  <a:moveTo>
                    <a:pt x="867" y="385"/>
                  </a:moveTo>
                  <a:cubicBezTo>
                    <a:pt x="871" y="381"/>
                    <a:pt x="875" y="378"/>
                    <a:pt x="878" y="374"/>
                  </a:cubicBezTo>
                  <a:cubicBezTo>
                    <a:pt x="873" y="369"/>
                    <a:pt x="873" y="369"/>
                    <a:pt x="873" y="369"/>
                  </a:cubicBezTo>
                  <a:cubicBezTo>
                    <a:pt x="869" y="372"/>
                    <a:pt x="866" y="376"/>
                    <a:pt x="862" y="379"/>
                  </a:cubicBezTo>
                  <a:cubicBezTo>
                    <a:pt x="867" y="385"/>
                    <a:pt x="867" y="385"/>
                    <a:pt x="867" y="385"/>
                  </a:cubicBezTo>
                  <a:close/>
                  <a:moveTo>
                    <a:pt x="849" y="399"/>
                  </a:moveTo>
                  <a:cubicBezTo>
                    <a:pt x="853" y="396"/>
                    <a:pt x="857" y="393"/>
                    <a:pt x="861" y="390"/>
                  </a:cubicBezTo>
                  <a:cubicBezTo>
                    <a:pt x="856" y="384"/>
                    <a:pt x="856" y="384"/>
                    <a:pt x="856" y="384"/>
                  </a:cubicBezTo>
                  <a:cubicBezTo>
                    <a:pt x="852" y="387"/>
                    <a:pt x="848" y="390"/>
                    <a:pt x="844" y="393"/>
                  </a:cubicBezTo>
                  <a:lnTo>
                    <a:pt x="849" y="399"/>
                  </a:lnTo>
                  <a:close/>
                  <a:moveTo>
                    <a:pt x="829" y="412"/>
                  </a:moveTo>
                  <a:cubicBezTo>
                    <a:pt x="834" y="409"/>
                    <a:pt x="838" y="407"/>
                    <a:pt x="843" y="404"/>
                  </a:cubicBezTo>
                  <a:cubicBezTo>
                    <a:pt x="838" y="397"/>
                    <a:pt x="838" y="397"/>
                    <a:pt x="838" y="397"/>
                  </a:cubicBezTo>
                  <a:cubicBezTo>
                    <a:pt x="834" y="400"/>
                    <a:pt x="830" y="403"/>
                    <a:pt x="826" y="405"/>
                  </a:cubicBezTo>
                  <a:lnTo>
                    <a:pt x="829" y="412"/>
                  </a:lnTo>
                  <a:close/>
                  <a:moveTo>
                    <a:pt x="809" y="422"/>
                  </a:moveTo>
                  <a:cubicBezTo>
                    <a:pt x="813" y="420"/>
                    <a:pt x="818" y="418"/>
                    <a:pt x="823" y="416"/>
                  </a:cubicBezTo>
                  <a:cubicBezTo>
                    <a:pt x="819" y="409"/>
                    <a:pt x="819" y="409"/>
                    <a:pt x="819" y="409"/>
                  </a:cubicBezTo>
                  <a:cubicBezTo>
                    <a:pt x="815" y="411"/>
                    <a:pt x="810" y="413"/>
                    <a:pt x="806" y="415"/>
                  </a:cubicBezTo>
                  <a:lnTo>
                    <a:pt x="809" y="422"/>
                  </a:lnTo>
                  <a:close/>
                  <a:moveTo>
                    <a:pt x="787" y="430"/>
                  </a:moveTo>
                  <a:cubicBezTo>
                    <a:pt x="792" y="429"/>
                    <a:pt x="797" y="427"/>
                    <a:pt x="801" y="425"/>
                  </a:cubicBezTo>
                  <a:cubicBezTo>
                    <a:pt x="799" y="418"/>
                    <a:pt x="799" y="418"/>
                    <a:pt x="799" y="418"/>
                  </a:cubicBezTo>
                  <a:cubicBezTo>
                    <a:pt x="794" y="420"/>
                    <a:pt x="789" y="422"/>
                    <a:pt x="785" y="423"/>
                  </a:cubicBezTo>
                  <a:lnTo>
                    <a:pt x="787" y="430"/>
                  </a:lnTo>
                  <a:close/>
                  <a:moveTo>
                    <a:pt x="764" y="436"/>
                  </a:moveTo>
                  <a:cubicBezTo>
                    <a:pt x="769" y="435"/>
                    <a:pt x="774" y="434"/>
                    <a:pt x="779" y="433"/>
                  </a:cubicBezTo>
                  <a:cubicBezTo>
                    <a:pt x="777" y="425"/>
                    <a:pt x="777" y="425"/>
                    <a:pt x="777" y="425"/>
                  </a:cubicBezTo>
                  <a:cubicBezTo>
                    <a:pt x="773" y="426"/>
                    <a:pt x="768" y="427"/>
                    <a:pt x="763" y="428"/>
                  </a:cubicBezTo>
                  <a:lnTo>
                    <a:pt x="764" y="436"/>
                  </a:lnTo>
                  <a:close/>
                  <a:moveTo>
                    <a:pt x="741" y="439"/>
                  </a:moveTo>
                  <a:cubicBezTo>
                    <a:pt x="746" y="439"/>
                    <a:pt x="752" y="438"/>
                    <a:pt x="757" y="437"/>
                  </a:cubicBezTo>
                  <a:cubicBezTo>
                    <a:pt x="755" y="430"/>
                    <a:pt x="755" y="430"/>
                    <a:pt x="755" y="430"/>
                  </a:cubicBezTo>
                  <a:cubicBezTo>
                    <a:pt x="751" y="430"/>
                    <a:pt x="746" y="431"/>
                    <a:pt x="741" y="431"/>
                  </a:cubicBezTo>
                  <a:lnTo>
                    <a:pt x="741" y="439"/>
                  </a:lnTo>
                  <a:close/>
                  <a:moveTo>
                    <a:pt x="718" y="440"/>
                  </a:moveTo>
                  <a:cubicBezTo>
                    <a:pt x="724" y="440"/>
                    <a:pt x="724" y="440"/>
                    <a:pt x="724" y="440"/>
                  </a:cubicBezTo>
                  <a:cubicBezTo>
                    <a:pt x="727" y="440"/>
                    <a:pt x="730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30" y="432"/>
                    <a:pt x="727" y="432"/>
                    <a:pt x="724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6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Timer based processing</a:t>
            </a:r>
          </a:p>
        </p:txBody>
      </p:sp>
    </p:spTree>
    <p:extLst>
      <p:ext uri="{BB962C8B-B14F-4D97-AF65-F5344CB8AC3E}">
        <p14:creationId xmlns:p14="http://schemas.microsoft.com/office/powerpoint/2010/main" val="46105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76572" y="1942923"/>
            <a:ext cx="8283331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76571" y="1946162"/>
            <a:ext cx="1806919" cy="3065641"/>
            <a:chOff x="2035175" y="1908175"/>
            <a:chExt cx="1771650" cy="3005803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147888" y="4475163"/>
              <a:ext cx="99867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File added to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5825" y="4694238"/>
              <a:ext cx="98584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Blob Storage</a:t>
              </a:r>
              <a:endParaRPr lang="en-US" altLang="en-US" sz="1836" kern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624138" y="2541588"/>
              <a:ext cx="30163" cy="300038"/>
            </a:xfrm>
            <a:custGeom>
              <a:avLst/>
              <a:gdLst>
                <a:gd name="T0" fmla="*/ 0 w 19"/>
                <a:gd name="T1" fmla="*/ 168 h 189"/>
                <a:gd name="T2" fmla="*/ 0 w 19"/>
                <a:gd name="T3" fmla="*/ 189 h 189"/>
                <a:gd name="T4" fmla="*/ 19 w 19"/>
                <a:gd name="T5" fmla="*/ 189 h 189"/>
                <a:gd name="T6" fmla="*/ 19 w 19"/>
                <a:gd name="T7" fmla="*/ 168 h 189"/>
                <a:gd name="T8" fmla="*/ 0 w 19"/>
                <a:gd name="T9" fmla="*/ 168 h 189"/>
                <a:gd name="T10" fmla="*/ 0 w 19"/>
                <a:gd name="T11" fmla="*/ 168 h 189"/>
                <a:gd name="T12" fmla="*/ 0 w 19"/>
                <a:gd name="T13" fmla="*/ 168 h 189"/>
                <a:gd name="T14" fmla="*/ 19 w 19"/>
                <a:gd name="T15" fmla="*/ 168 h 189"/>
                <a:gd name="T16" fmla="*/ 19 w 19"/>
                <a:gd name="T17" fmla="*/ 168 h 189"/>
                <a:gd name="T18" fmla="*/ 0 w 19"/>
                <a:gd name="T19" fmla="*/ 168 h 189"/>
                <a:gd name="T20" fmla="*/ 0 w 19"/>
                <a:gd name="T21" fmla="*/ 111 h 189"/>
                <a:gd name="T22" fmla="*/ 0 w 19"/>
                <a:gd name="T23" fmla="*/ 149 h 189"/>
                <a:gd name="T24" fmla="*/ 19 w 19"/>
                <a:gd name="T25" fmla="*/ 149 h 189"/>
                <a:gd name="T26" fmla="*/ 19 w 19"/>
                <a:gd name="T27" fmla="*/ 111 h 189"/>
                <a:gd name="T28" fmla="*/ 0 w 19"/>
                <a:gd name="T29" fmla="*/ 111 h 189"/>
                <a:gd name="T30" fmla="*/ 0 w 19"/>
                <a:gd name="T31" fmla="*/ 111 h 189"/>
                <a:gd name="T32" fmla="*/ 0 w 19"/>
                <a:gd name="T33" fmla="*/ 111 h 189"/>
                <a:gd name="T34" fmla="*/ 19 w 19"/>
                <a:gd name="T35" fmla="*/ 111 h 189"/>
                <a:gd name="T36" fmla="*/ 19 w 19"/>
                <a:gd name="T37" fmla="*/ 111 h 189"/>
                <a:gd name="T38" fmla="*/ 0 w 19"/>
                <a:gd name="T39" fmla="*/ 111 h 189"/>
                <a:gd name="T40" fmla="*/ 0 w 19"/>
                <a:gd name="T41" fmla="*/ 57 h 189"/>
                <a:gd name="T42" fmla="*/ 0 w 19"/>
                <a:gd name="T43" fmla="*/ 94 h 189"/>
                <a:gd name="T44" fmla="*/ 19 w 19"/>
                <a:gd name="T45" fmla="*/ 94 h 189"/>
                <a:gd name="T46" fmla="*/ 19 w 19"/>
                <a:gd name="T47" fmla="*/ 57 h 189"/>
                <a:gd name="T48" fmla="*/ 0 w 19"/>
                <a:gd name="T49" fmla="*/ 57 h 189"/>
                <a:gd name="T50" fmla="*/ 0 w 19"/>
                <a:gd name="T51" fmla="*/ 57 h 189"/>
                <a:gd name="T52" fmla="*/ 0 w 19"/>
                <a:gd name="T53" fmla="*/ 57 h 189"/>
                <a:gd name="T54" fmla="*/ 19 w 19"/>
                <a:gd name="T55" fmla="*/ 57 h 189"/>
                <a:gd name="T56" fmla="*/ 19 w 19"/>
                <a:gd name="T57" fmla="*/ 57 h 189"/>
                <a:gd name="T58" fmla="*/ 0 w 19"/>
                <a:gd name="T59" fmla="*/ 57 h 189"/>
                <a:gd name="T60" fmla="*/ 0 w 19"/>
                <a:gd name="T61" fmla="*/ 0 h 189"/>
                <a:gd name="T62" fmla="*/ 0 w 19"/>
                <a:gd name="T63" fmla="*/ 38 h 189"/>
                <a:gd name="T64" fmla="*/ 19 w 19"/>
                <a:gd name="T65" fmla="*/ 38 h 189"/>
                <a:gd name="T66" fmla="*/ 19 w 19"/>
                <a:gd name="T67" fmla="*/ 0 h 189"/>
                <a:gd name="T68" fmla="*/ 0 w 19"/>
                <a:gd name="T6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0" y="168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68"/>
                  </a:moveTo>
                  <a:lnTo>
                    <a:pt x="0" y="168"/>
                  </a:lnTo>
                  <a:lnTo>
                    <a:pt x="19" y="168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7"/>
                  </a:moveTo>
                  <a:lnTo>
                    <a:pt x="0" y="94"/>
                  </a:lnTo>
                  <a:lnTo>
                    <a:pt x="19" y="94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57"/>
                  </a:moveTo>
                  <a:lnTo>
                    <a:pt x="0" y="57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565400" y="2819400"/>
              <a:ext cx="149225" cy="128588"/>
            </a:xfrm>
            <a:custGeom>
              <a:avLst/>
              <a:gdLst>
                <a:gd name="T0" fmla="*/ 0 w 94"/>
                <a:gd name="T1" fmla="*/ 0 h 81"/>
                <a:gd name="T2" fmla="*/ 47 w 94"/>
                <a:gd name="T3" fmla="*/ 81 h 81"/>
                <a:gd name="T4" fmla="*/ 94 w 94"/>
                <a:gd name="T5" fmla="*/ 0 h 81"/>
                <a:gd name="T6" fmla="*/ 0 w 9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1">
                  <a:moveTo>
                    <a:pt x="0" y="0"/>
                  </a:moveTo>
                  <a:lnTo>
                    <a:pt x="47" y="81"/>
                  </a:lnTo>
                  <a:lnTo>
                    <a:pt x="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402013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676650" y="3511550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035175" y="3082925"/>
              <a:ext cx="1201738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1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7 w 320"/>
                <a:gd name="T31" fmla="*/ 55 h 278"/>
                <a:gd name="T32" fmla="*/ 240 w 320"/>
                <a:gd name="T33" fmla="*/ 89 h 278"/>
                <a:gd name="T34" fmla="*/ 240 w 320"/>
                <a:gd name="T35" fmla="*/ 106 h 278"/>
                <a:gd name="T36" fmla="*/ 240 w 320"/>
                <a:gd name="T37" fmla="*/ 201 h 278"/>
                <a:gd name="T38" fmla="*/ 241 w 320"/>
                <a:gd name="T39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1" y="201"/>
                  </a:moveTo>
                  <a:cubicBezTo>
                    <a:pt x="241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ubicBezTo>
                    <a:pt x="241" y="201"/>
                    <a:pt x="241" y="201"/>
                    <a:pt x="241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538413" y="3662363"/>
              <a:ext cx="52388" cy="128588"/>
            </a:xfrm>
            <a:custGeom>
              <a:avLst/>
              <a:gdLst>
                <a:gd name="T0" fmla="*/ 14 w 14"/>
                <a:gd name="T1" fmla="*/ 8 h 34"/>
                <a:gd name="T2" fmla="*/ 13 w 14"/>
                <a:gd name="T3" fmla="*/ 4 h 34"/>
                <a:gd name="T4" fmla="*/ 12 w 14"/>
                <a:gd name="T5" fmla="*/ 2 h 34"/>
                <a:gd name="T6" fmla="*/ 10 w 14"/>
                <a:gd name="T7" fmla="*/ 1 h 34"/>
                <a:gd name="T8" fmla="*/ 7 w 14"/>
                <a:gd name="T9" fmla="*/ 0 h 34"/>
                <a:gd name="T10" fmla="*/ 4 w 14"/>
                <a:gd name="T11" fmla="*/ 2 h 34"/>
                <a:gd name="T12" fmla="*/ 2 w 14"/>
                <a:gd name="T13" fmla="*/ 5 h 34"/>
                <a:gd name="T14" fmla="*/ 0 w 14"/>
                <a:gd name="T15" fmla="*/ 10 h 34"/>
                <a:gd name="T16" fmla="*/ 0 w 14"/>
                <a:gd name="T17" fmla="*/ 17 h 34"/>
                <a:gd name="T18" fmla="*/ 0 w 14"/>
                <a:gd name="T19" fmla="*/ 25 h 34"/>
                <a:gd name="T20" fmla="*/ 2 w 14"/>
                <a:gd name="T21" fmla="*/ 31 h 34"/>
                <a:gd name="T22" fmla="*/ 4 w 14"/>
                <a:gd name="T23" fmla="*/ 33 h 34"/>
                <a:gd name="T24" fmla="*/ 7 w 14"/>
                <a:gd name="T25" fmla="*/ 34 h 34"/>
                <a:gd name="T26" fmla="*/ 9 w 14"/>
                <a:gd name="T27" fmla="*/ 33 h 34"/>
                <a:gd name="T28" fmla="*/ 11 w 14"/>
                <a:gd name="T29" fmla="*/ 32 h 34"/>
                <a:gd name="T30" fmla="*/ 13 w 14"/>
                <a:gd name="T31" fmla="*/ 29 h 34"/>
                <a:gd name="T32" fmla="*/ 13 w 14"/>
                <a:gd name="T33" fmla="*/ 26 h 34"/>
                <a:gd name="T34" fmla="*/ 14 w 14"/>
                <a:gd name="T35" fmla="*/ 22 h 34"/>
                <a:gd name="T36" fmla="*/ 14 w 14"/>
                <a:gd name="T37" fmla="*/ 17 h 34"/>
                <a:gd name="T38" fmla="*/ 14 w 14"/>
                <a:gd name="T39" fmla="*/ 11 h 34"/>
                <a:gd name="T40" fmla="*/ 14 w 14"/>
                <a:gd name="T4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4">
                  <a:moveTo>
                    <a:pt x="14" y="8"/>
                  </a:moveTo>
                  <a:cubicBezTo>
                    <a:pt x="14" y="6"/>
                    <a:pt x="13" y="5"/>
                    <a:pt x="13" y="4"/>
                  </a:cubicBezTo>
                  <a:cubicBezTo>
                    <a:pt x="13" y="4"/>
                    <a:pt x="13" y="3"/>
                    <a:pt x="12" y="2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2"/>
                    <a:pt x="2" y="4"/>
                    <a:pt x="2" y="5"/>
                  </a:cubicBezTo>
                  <a:cubicBezTo>
                    <a:pt x="1" y="6"/>
                    <a:pt x="1" y="8"/>
                    <a:pt x="0" y="10"/>
                  </a:cubicBezTo>
                  <a:cubicBezTo>
                    <a:pt x="0" y="12"/>
                    <a:pt x="0" y="15"/>
                    <a:pt x="0" y="17"/>
                  </a:cubicBezTo>
                  <a:cubicBezTo>
                    <a:pt x="0" y="20"/>
                    <a:pt x="0" y="24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2" y="32"/>
                    <a:pt x="3" y="32"/>
                    <a:pt x="4" y="33"/>
                  </a:cubicBezTo>
                  <a:cubicBezTo>
                    <a:pt x="4" y="34"/>
                    <a:pt x="6" y="34"/>
                    <a:pt x="7" y="34"/>
                  </a:cubicBezTo>
                  <a:cubicBezTo>
                    <a:pt x="7" y="34"/>
                    <a:pt x="9" y="34"/>
                    <a:pt x="9" y="33"/>
                  </a:cubicBezTo>
                  <a:cubicBezTo>
                    <a:pt x="10" y="33"/>
                    <a:pt x="11" y="32"/>
                    <a:pt x="11" y="32"/>
                  </a:cubicBezTo>
                  <a:cubicBezTo>
                    <a:pt x="12" y="31"/>
                    <a:pt x="13" y="31"/>
                    <a:pt x="13" y="29"/>
                  </a:cubicBezTo>
                  <a:cubicBezTo>
                    <a:pt x="13" y="29"/>
                    <a:pt x="13" y="27"/>
                    <a:pt x="13" y="26"/>
                  </a:cubicBezTo>
                  <a:cubicBezTo>
                    <a:pt x="13" y="25"/>
                    <a:pt x="14" y="24"/>
                    <a:pt x="14" y="22"/>
                  </a:cubicBezTo>
                  <a:cubicBezTo>
                    <a:pt x="14" y="21"/>
                    <a:pt x="14" y="19"/>
                    <a:pt x="14" y="17"/>
                  </a:cubicBezTo>
                  <a:cubicBezTo>
                    <a:pt x="14" y="15"/>
                    <a:pt x="14" y="13"/>
                    <a:pt x="14" y="11"/>
                  </a:cubicBezTo>
                  <a:cubicBezTo>
                    <a:pt x="14" y="10"/>
                    <a:pt x="14" y="9"/>
                    <a:pt x="14" y="8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681288" y="3421063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3 w 14"/>
                <a:gd name="T3" fmla="*/ 4 h 33"/>
                <a:gd name="T4" fmla="*/ 12 w 14"/>
                <a:gd name="T5" fmla="*/ 2 h 33"/>
                <a:gd name="T6" fmla="*/ 10 w 14"/>
                <a:gd name="T7" fmla="*/ 0 h 33"/>
                <a:gd name="T8" fmla="*/ 7 w 14"/>
                <a:gd name="T9" fmla="*/ 0 h 33"/>
                <a:gd name="T10" fmla="*/ 3 w 14"/>
                <a:gd name="T11" fmla="*/ 1 h 33"/>
                <a:gd name="T12" fmla="*/ 1 w 14"/>
                <a:gd name="T13" fmla="*/ 4 h 33"/>
                <a:gd name="T14" fmla="*/ 0 w 14"/>
                <a:gd name="T15" fmla="*/ 9 h 33"/>
                <a:gd name="T16" fmla="*/ 0 w 14"/>
                <a:gd name="T17" fmla="*/ 16 h 33"/>
                <a:gd name="T18" fmla="*/ 0 w 14"/>
                <a:gd name="T19" fmla="*/ 25 h 33"/>
                <a:gd name="T20" fmla="*/ 1 w 14"/>
                <a:gd name="T21" fmla="*/ 30 h 33"/>
                <a:gd name="T22" fmla="*/ 3 w 14"/>
                <a:gd name="T23" fmla="*/ 32 h 33"/>
                <a:gd name="T24" fmla="*/ 7 w 14"/>
                <a:gd name="T25" fmla="*/ 33 h 33"/>
                <a:gd name="T26" fmla="*/ 9 w 14"/>
                <a:gd name="T27" fmla="*/ 32 h 33"/>
                <a:gd name="T28" fmla="*/ 11 w 14"/>
                <a:gd name="T29" fmla="*/ 31 h 33"/>
                <a:gd name="T30" fmla="*/ 12 w 14"/>
                <a:gd name="T31" fmla="*/ 29 h 33"/>
                <a:gd name="T32" fmla="*/ 13 w 14"/>
                <a:gd name="T33" fmla="*/ 25 h 33"/>
                <a:gd name="T34" fmla="*/ 14 w 14"/>
                <a:gd name="T35" fmla="*/ 22 h 33"/>
                <a:gd name="T36" fmla="*/ 14 w 14"/>
                <a:gd name="T37" fmla="*/ 16 h 33"/>
                <a:gd name="T38" fmla="*/ 14 w 14"/>
                <a:gd name="T39" fmla="*/ 11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6"/>
                    <a:pt x="13" y="4"/>
                    <a:pt x="13" y="4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0"/>
                    <a:pt x="3" y="1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1" y="6"/>
                    <a:pt x="1" y="8"/>
                    <a:pt x="0" y="9"/>
                  </a:cubicBezTo>
                  <a:cubicBezTo>
                    <a:pt x="0" y="11"/>
                    <a:pt x="0" y="14"/>
                    <a:pt x="0" y="16"/>
                  </a:cubicBezTo>
                  <a:cubicBezTo>
                    <a:pt x="0" y="20"/>
                    <a:pt x="0" y="23"/>
                    <a:pt x="0" y="25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2" y="31"/>
                    <a:pt x="3" y="32"/>
                    <a:pt x="3" y="32"/>
                  </a:cubicBezTo>
                  <a:cubicBezTo>
                    <a:pt x="4" y="33"/>
                    <a:pt x="5" y="33"/>
                    <a:pt x="7" y="33"/>
                  </a:cubicBezTo>
                  <a:cubicBezTo>
                    <a:pt x="7" y="33"/>
                    <a:pt x="8" y="33"/>
                    <a:pt x="9" y="32"/>
                  </a:cubicBezTo>
                  <a:cubicBezTo>
                    <a:pt x="10" y="32"/>
                    <a:pt x="10" y="32"/>
                    <a:pt x="11" y="31"/>
                  </a:cubicBezTo>
                  <a:cubicBezTo>
                    <a:pt x="12" y="31"/>
                    <a:pt x="12" y="30"/>
                    <a:pt x="12" y="29"/>
                  </a:cubicBezTo>
                  <a:cubicBezTo>
                    <a:pt x="13" y="28"/>
                    <a:pt x="13" y="27"/>
                    <a:pt x="13" y="25"/>
                  </a:cubicBezTo>
                  <a:cubicBezTo>
                    <a:pt x="13" y="24"/>
                    <a:pt x="14" y="23"/>
                    <a:pt x="14" y="22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5"/>
                    <a:pt x="14" y="12"/>
                    <a:pt x="14" y="11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381250" y="3335338"/>
              <a:ext cx="509588" cy="541338"/>
            </a:xfrm>
            <a:custGeom>
              <a:avLst/>
              <a:gdLst>
                <a:gd name="T0" fmla="*/ 96 w 136"/>
                <a:gd name="T1" fmla="*/ 0 h 144"/>
                <a:gd name="T2" fmla="*/ 0 w 136"/>
                <a:gd name="T3" fmla="*/ 10 h 144"/>
                <a:gd name="T4" fmla="*/ 9 w 136"/>
                <a:gd name="T5" fmla="*/ 144 h 144"/>
                <a:gd name="T6" fmla="*/ 136 w 136"/>
                <a:gd name="T7" fmla="*/ 134 h 144"/>
                <a:gd name="T8" fmla="*/ 110 w 136"/>
                <a:gd name="T9" fmla="*/ 28 h 144"/>
                <a:gd name="T10" fmla="*/ 35 w 136"/>
                <a:gd name="T11" fmla="*/ 25 h 144"/>
                <a:gd name="T12" fmla="*/ 36 w 136"/>
                <a:gd name="T13" fmla="*/ 23 h 144"/>
                <a:gd name="T14" fmla="*/ 47 w 136"/>
                <a:gd name="T15" fmla="*/ 16 h 144"/>
                <a:gd name="T16" fmla="*/ 48 w 136"/>
                <a:gd name="T17" fmla="*/ 16 h 144"/>
                <a:gd name="T18" fmla="*/ 51 w 136"/>
                <a:gd name="T19" fmla="*/ 16 h 144"/>
                <a:gd name="T20" fmla="*/ 55 w 136"/>
                <a:gd name="T21" fmla="*/ 16 h 144"/>
                <a:gd name="T22" fmla="*/ 55 w 136"/>
                <a:gd name="T23" fmla="*/ 18 h 144"/>
                <a:gd name="T24" fmla="*/ 63 w 136"/>
                <a:gd name="T25" fmla="*/ 57 h 144"/>
                <a:gd name="T26" fmla="*/ 64 w 136"/>
                <a:gd name="T27" fmla="*/ 57 h 144"/>
                <a:gd name="T28" fmla="*/ 64 w 136"/>
                <a:gd name="T29" fmla="*/ 61 h 144"/>
                <a:gd name="T30" fmla="*/ 64 w 136"/>
                <a:gd name="T31" fmla="*/ 64 h 144"/>
                <a:gd name="T32" fmla="*/ 63 w 136"/>
                <a:gd name="T33" fmla="*/ 64 h 144"/>
                <a:gd name="T34" fmla="*/ 36 w 136"/>
                <a:gd name="T35" fmla="*/ 64 h 144"/>
                <a:gd name="T36" fmla="*/ 35 w 136"/>
                <a:gd name="T37" fmla="*/ 63 h 144"/>
                <a:gd name="T38" fmla="*/ 35 w 136"/>
                <a:gd name="T39" fmla="*/ 59 h 144"/>
                <a:gd name="T40" fmla="*/ 36 w 136"/>
                <a:gd name="T41" fmla="*/ 57 h 144"/>
                <a:gd name="T42" fmla="*/ 46 w 136"/>
                <a:gd name="T43" fmla="*/ 57 h 144"/>
                <a:gd name="T44" fmla="*/ 38 w 136"/>
                <a:gd name="T45" fmla="*/ 31 h 144"/>
                <a:gd name="T46" fmla="*/ 36 w 136"/>
                <a:gd name="T47" fmla="*/ 31 h 144"/>
                <a:gd name="T48" fmla="*/ 35 w 136"/>
                <a:gd name="T49" fmla="*/ 28 h 144"/>
                <a:gd name="T50" fmla="*/ 65 w 136"/>
                <a:gd name="T51" fmla="*/ 114 h 144"/>
                <a:gd name="T52" fmla="*/ 56 w 136"/>
                <a:gd name="T53" fmla="*/ 127 h 144"/>
                <a:gd name="T54" fmla="*/ 40 w 136"/>
                <a:gd name="T55" fmla="*/ 127 h 144"/>
                <a:gd name="T56" fmla="*/ 32 w 136"/>
                <a:gd name="T57" fmla="*/ 115 h 144"/>
                <a:gd name="T58" fmla="*/ 32 w 136"/>
                <a:gd name="T59" fmla="*/ 95 h 144"/>
                <a:gd name="T60" fmla="*/ 40 w 136"/>
                <a:gd name="T61" fmla="*/ 82 h 144"/>
                <a:gd name="T62" fmla="*/ 57 w 136"/>
                <a:gd name="T63" fmla="*/ 82 h 144"/>
                <a:gd name="T64" fmla="*/ 65 w 136"/>
                <a:gd name="T65" fmla="*/ 94 h 144"/>
                <a:gd name="T66" fmla="*/ 65 w 136"/>
                <a:gd name="T67" fmla="*/ 114 h 144"/>
                <a:gd name="T68" fmla="*/ 102 w 136"/>
                <a:gd name="T69" fmla="*/ 127 h 144"/>
                <a:gd name="T70" fmla="*/ 101 w 136"/>
                <a:gd name="T71" fmla="*/ 128 h 144"/>
                <a:gd name="T72" fmla="*/ 74 w 136"/>
                <a:gd name="T73" fmla="*/ 128 h 144"/>
                <a:gd name="T74" fmla="*/ 73 w 136"/>
                <a:gd name="T75" fmla="*/ 126 h 144"/>
                <a:gd name="T76" fmla="*/ 73 w 136"/>
                <a:gd name="T77" fmla="*/ 122 h 144"/>
                <a:gd name="T78" fmla="*/ 74 w 136"/>
                <a:gd name="T79" fmla="*/ 120 h 144"/>
                <a:gd name="T80" fmla="*/ 83 w 136"/>
                <a:gd name="T81" fmla="*/ 120 h 144"/>
                <a:gd name="T82" fmla="*/ 76 w 136"/>
                <a:gd name="T83" fmla="*/ 94 h 144"/>
                <a:gd name="T84" fmla="*/ 74 w 136"/>
                <a:gd name="T85" fmla="*/ 95 h 144"/>
                <a:gd name="T86" fmla="*/ 73 w 136"/>
                <a:gd name="T87" fmla="*/ 91 h 144"/>
                <a:gd name="T88" fmla="*/ 73 w 136"/>
                <a:gd name="T89" fmla="*/ 89 h 144"/>
                <a:gd name="T90" fmla="*/ 74 w 136"/>
                <a:gd name="T91" fmla="*/ 87 h 144"/>
                <a:gd name="T92" fmla="*/ 85 w 136"/>
                <a:gd name="T93" fmla="*/ 81 h 144"/>
                <a:gd name="T94" fmla="*/ 87 w 136"/>
                <a:gd name="T95" fmla="*/ 81 h 144"/>
                <a:gd name="T96" fmla="*/ 91 w 136"/>
                <a:gd name="T97" fmla="*/ 81 h 144"/>
                <a:gd name="T98" fmla="*/ 93 w 136"/>
                <a:gd name="T99" fmla="*/ 82 h 144"/>
                <a:gd name="T100" fmla="*/ 93 w 136"/>
                <a:gd name="T101" fmla="*/ 121 h 144"/>
                <a:gd name="T102" fmla="*/ 101 w 136"/>
                <a:gd name="T103" fmla="*/ 121 h 144"/>
                <a:gd name="T104" fmla="*/ 102 w 136"/>
                <a:gd name="T105" fmla="*/ 123 h 144"/>
                <a:gd name="T106" fmla="*/ 102 w 136"/>
                <a:gd name="T107" fmla="*/ 126 h 144"/>
                <a:gd name="T108" fmla="*/ 99 w 136"/>
                <a:gd name="T109" fmla="*/ 57 h 144"/>
                <a:gd name="T110" fmla="*/ 86 w 136"/>
                <a:gd name="T111" fmla="*/ 64 h 144"/>
                <a:gd name="T112" fmla="*/ 72 w 136"/>
                <a:gd name="T113" fmla="*/ 58 h 144"/>
                <a:gd name="T114" fmla="*/ 69 w 136"/>
                <a:gd name="T115" fmla="*/ 40 h 144"/>
                <a:gd name="T116" fmla="*/ 73 w 136"/>
                <a:gd name="T117" fmla="*/ 22 h 144"/>
                <a:gd name="T118" fmla="*/ 87 w 136"/>
                <a:gd name="T119" fmla="*/ 15 h 144"/>
                <a:gd name="T120" fmla="*/ 100 w 136"/>
                <a:gd name="T121" fmla="*/ 22 h 144"/>
                <a:gd name="T122" fmla="*/ 103 w 136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" h="144">
                  <a:moveTo>
                    <a:pt x="110" y="0"/>
                  </a:moveTo>
                  <a:cubicBezTo>
                    <a:pt x="106" y="0"/>
                    <a:pt x="101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4" y="144"/>
                    <a:pt x="9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32" y="144"/>
                    <a:pt x="136" y="139"/>
                    <a:pt x="136" y="134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5" y="24"/>
                  </a:cubicBezTo>
                  <a:cubicBezTo>
                    <a:pt x="35" y="24"/>
                    <a:pt x="35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6"/>
                    <a:pt x="51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8"/>
                    <a:pt x="64" y="59"/>
                  </a:cubicBezTo>
                  <a:cubicBezTo>
                    <a:pt x="64" y="59"/>
                    <a:pt x="64" y="60"/>
                    <a:pt x="64" y="61"/>
                  </a:cubicBezTo>
                  <a:cubicBezTo>
                    <a:pt x="64" y="61"/>
                    <a:pt x="64" y="62"/>
                    <a:pt x="64" y="63"/>
                  </a:cubicBezTo>
                  <a:cubicBezTo>
                    <a:pt x="64" y="63"/>
                    <a:pt x="64" y="63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3"/>
                    <a:pt x="35" y="63"/>
                  </a:cubicBezTo>
                  <a:cubicBezTo>
                    <a:pt x="35" y="62"/>
                    <a:pt x="35" y="61"/>
                    <a:pt x="35" y="61"/>
                  </a:cubicBezTo>
                  <a:cubicBezTo>
                    <a:pt x="35" y="60"/>
                    <a:pt x="35" y="59"/>
                    <a:pt x="35" y="59"/>
                  </a:cubicBezTo>
                  <a:cubicBezTo>
                    <a:pt x="35" y="58"/>
                    <a:pt x="35" y="58"/>
                    <a:pt x="35" y="57"/>
                  </a:cubicBezTo>
                  <a:cubicBezTo>
                    <a:pt x="35" y="57"/>
                    <a:pt x="35" y="57"/>
                    <a:pt x="36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1"/>
                    <a:pt x="35" y="31"/>
                    <a:pt x="35" y="30"/>
                  </a:cubicBezTo>
                  <a:cubicBezTo>
                    <a:pt x="35" y="29"/>
                    <a:pt x="35" y="29"/>
                    <a:pt x="35" y="28"/>
                  </a:cubicBezTo>
                  <a:cubicBezTo>
                    <a:pt x="35" y="26"/>
                    <a:pt x="35" y="25"/>
                    <a:pt x="35" y="25"/>
                  </a:cubicBezTo>
                  <a:close/>
                  <a:moveTo>
                    <a:pt x="65" y="114"/>
                  </a:moveTo>
                  <a:cubicBezTo>
                    <a:pt x="64" y="118"/>
                    <a:pt x="64" y="120"/>
                    <a:pt x="62" y="122"/>
                  </a:cubicBezTo>
                  <a:cubicBezTo>
                    <a:pt x="60" y="124"/>
                    <a:pt x="58" y="126"/>
                    <a:pt x="56" y="127"/>
                  </a:cubicBezTo>
                  <a:cubicBezTo>
                    <a:pt x="55" y="128"/>
                    <a:pt x="51" y="129"/>
                    <a:pt x="48" y="129"/>
                  </a:cubicBezTo>
                  <a:cubicBezTo>
                    <a:pt x="45" y="129"/>
                    <a:pt x="42" y="128"/>
                    <a:pt x="40" y="127"/>
                  </a:cubicBezTo>
                  <a:cubicBezTo>
                    <a:pt x="38" y="126"/>
                    <a:pt x="36" y="125"/>
                    <a:pt x="35" y="123"/>
                  </a:cubicBezTo>
                  <a:cubicBezTo>
                    <a:pt x="33" y="121"/>
                    <a:pt x="33" y="118"/>
                    <a:pt x="32" y="115"/>
                  </a:cubicBezTo>
                  <a:cubicBezTo>
                    <a:pt x="32" y="112"/>
                    <a:pt x="32" y="109"/>
                    <a:pt x="32" y="105"/>
                  </a:cubicBezTo>
                  <a:cubicBezTo>
                    <a:pt x="32" y="101"/>
                    <a:pt x="32" y="98"/>
                    <a:pt x="32" y="95"/>
                  </a:cubicBezTo>
                  <a:cubicBezTo>
                    <a:pt x="33" y="91"/>
                    <a:pt x="34" y="89"/>
                    <a:pt x="35" y="87"/>
                  </a:cubicBezTo>
                  <a:cubicBezTo>
                    <a:pt x="37" y="85"/>
                    <a:pt x="39" y="83"/>
                    <a:pt x="40" y="82"/>
                  </a:cubicBezTo>
                  <a:cubicBezTo>
                    <a:pt x="42" y="80"/>
                    <a:pt x="46" y="80"/>
                    <a:pt x="49" y="80"/>
                  </a:cubicBezTo>
                  <a:cubicBezTo>
                    <a:pt x="52" y="80"/>
                    <a:pt x="55" y="80"/>
                    <a:pt x="57" y="82"/>
                  </a:cubicBezTo>
                  <a:cubicBezTo>
                    <a:pt x="59" y="83"/>
                    <a:pt x="61" y="84"/>
                    <a:pt x="62" y="86"/>
                  </a:cubicBezTo>
                  <a:cubicBezTo>
                    <a:pt x="64" y="88"/>
                    <a:pt x="64" y="91"/>
                    <a:pt x="65" y="94"/>
                  </a:cubicBezTo>
                  <a:cubicBezTo>
                    <a:pt x="65" y="97"/>
                    <a:pt x="65" y="100"/>
                    <a:pt x="65" y="104"/>
                  </a:cubicBezTo>
                  <a:cubicBezTo>
                    <a:pt x="66" y="108"/>
                    <a:pt x="65" y="111"/>
                    <a:pt x="65" y="114"/>
                  </a:cubicBezTo>
                  <a:close/>
                  <a:moveTo>
                    <a:pt x="102" y="126"/>
                  </a:moveTo>
                  <a:cubicBezTo>
                    <a:pt x="102" y="127"/>
                    <a:pt x="102" y="127"/>
                    <a:pt x="102" y="127"/>
                  </a:cubicBezTo>
                  <a:cubicBezTo>
                    <a:pt x="102" y="127"/>
                    <a:pt x="102" y="128"/>
                    <a:pt x="101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3" y="125"/>
                    <a:pt x="73" y="125"/>
                    <a:pt x="73" y="124"/>
                  </a:cubicBezTo>
                  <a:cubicBezTo>
                    <a:pt x="73" y="123"/>
                    <a:pt x="73" y="123"/>
                    <a:pt x="73" y="122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3" y="121"/>
                    <a:pt x="73" y="120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5" y="94"/>
                    <a:pt x="74" y="95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95"/>
                    <a:pt x="73" y="94"/>
                    <a:pt x="73" y="93"/>
                  </a:cubicBezTo>
                  <a:cubicBezTo>
                    <a:pt x="73" y="93"/>
                    <a:pt x="73" y="92"/>
                    <a:pt x="73" y="91"/>
                  </a:cubicBezTo>
                  <a:cubicBezTo>
                    <a:pt x="73" y="91"/>
                    <a:pt x="73" y="90"/>
                    <a:pt x="73" y="9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89"/>
                    <a:pt x="73" y="88"/>
                    <a:pt x="74" y="88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6" y="81"/>
                    <a:pt x="87" y="81"/>
                    <a:pt x="87" y="81"/>
                  </a:cubicBezTo>
                  <a:cubicBezTo>
                    <a:pt x="88" y="81"/>
                    <a:pt x="88" y="81"/>
                    <a:pt x="89" y="81"/>
                  </a:cubicBezTo>
                  <a:cubicBezTo>
                    <a:pt x="90" y="81"/>
                    <a:pt x="91" y="81"/>
                    <a:pt x="91" y="81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2"/>
                    <a:pt x="102" y="122"/>
                    <a:pt x="102" y="122"/>
                  </a:cubicBezTo>
                  <a:cubicBezTo>
                    <a:pt x="102" y="122"/>
                    <a:pt x="102" y="123"/>
                    <a:pt x="102" y="123"/>
                  </a:cubicBezTo>
                  <a:cubicBezTo>
                    <a:pt x="102" y="124"/>
                    <a:pt x="102" y="125"/>
                    <a:pt x="102" y="125"/>
                  </a:cubicBezTo>
                  <a:cubicBezTo>
                    <a:pt x="103" y="125"/>
                    <a:pt x="103" y="126"/>
                    <a:pt x="102" y="126"/>
                  </a:cubicBezTo>
                  <a:close/>
                  <a:moveTo>
                    <a:pt x="103" y="50"/>
                  </a:moveTo>
                  <a:cubicBezTo>
                    <a:pt x="102" y="53"/>
                    <a:pt x="101" y="55"/>
                    <a:pt x="99" y="57"/>
                  </a:cubicBezTo>
                  <a:cubicBezTo>
                    <a:pt x="98" y="59"/>
                    <a:pt x="96" y="61"/>
                    <a:pt x="94" y="63"/>
                  </a:cubicBezTo>
                  <a:cubicBezTo>
                    <a:pt x="92" y="64"/>
                    <a:pt x="89" y="64"/>
                    <a:pt x="86" y="64"/>
                  </a:cubicBezTo>
                  <a:cubicBezTo>
                    <a:pt x="83" y="64"/>
                    <a:pt x="80" y="64"/>
                    <a:pt x="78" y="63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71" y="56"/>
                    <a:pt x="71" y="54"/>
                    <a:pt x="70" y="50"/>
                  </a:cubicBezTo>
                  <a:cubicBezTo>
                    <a:pt x="69" y="47"/>
                    <a:pt x="69" y="44"/>
                    <a:pt x="69" y="40"/>
                  </a:cubicBezTo>
                  <a:cubicBezTo>
                    <a:pt x="69" y="36"/>
                    <a:pt x="69" y="33"/>
                    <a:pt x="70" y="30"/>
                  </a:cubicBezTo>
                  <a:cubicBezTo>
                    <a:pt x="71" y="27"/>
                    <a:pt x="72" y="24"/>
                    <a:pt x="73" y="22"/>
                  </a:cubicBezTo>
                  <a:cubicBezTo>
                    <a:pt x="74" y="20"/>
                    <a:pt x="76" y="18"/>
                    <a:pt x="78" y="17"/>
                  </a:cubicBezTo>
                  <a:cubicBezTo>
                    <a:pt x="80" y="16"/>
                    <a:pt x="83" y="15"/>
                    <a:pt x="87" y="15"/>
                  </a:cubicBezTo>
                  <a:cubicBezTo>
                    <a:pt x="90" y="15"/>
                    <a:pt x="92" y="16"/>
                    <a:pt x="95" y="17"/>
                  </a:cubicBezTo>
                  <a:cubicBezTo>
                    <a:pt x="97" y="18"/>
                    <a:pt x="99" y="20"/>
                    <a:pt x="100" y="22"/>
                  </a:cubicBezTo>
                  <a:cubicBezTo>
                    <a:pt x="101" y="23"/>
                    <a:pt x="102" y="26"/>
                    <a:pt x="103" y="29"/>
                  </a:cubicBezTo>
                  <a:cubicBezTo>
                    <a:pt x="103" y="32"/>
                    <a:pt x="103" y="36"/>
                    <a:pt x="103" y="39"/>
                  </a:cubicBezTo>
                  <a:cubicBezTo>
                    <a:pt x="104" y="43"/>
                    <a:pt x="103" y="47"/>
                    <a:pt x="103" y="5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2497138" y="2297113"/>
              <a:ext cx="239713" cy="28575"/>
            </a:xfrm>
            <a:custGeom>
              <a:avLst/>
              <a:gdLst>
                <a:gd name="T0" fmla="*/ 64 w 64"/>
                <a:gd name="T1" fmla="*/ 4 h 8"/>
                <a:gd name="T2" fmla="*/ 60 w 64"/>
                <a:gd name="T3" fmla="*/ 8 h 8"/>
                <a:gd name="T4" fmla="*/ 4 w 64"/>
                <a:gd name="T5" fmla="*/ 8 h 8"/>
                <a:gd name="T6" fmla="*/ 0 w 64"/>
                <a:gd name="T7" fmla="*/ 4 h 8"/>
                <a:gd name="T8" fmla="*/ 4 w 64"/>
                <a:gd name="T9" fmla="*/ 0 h 8"/>
                <a:gd name="T10" fmla="*/ 60 w 64"/>
                <a:gd name="T11" fmla="*/ 0 h 8"/>
                <a:gd name="T12" fmla="*/ 64 w 6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">
                  <a:moveTo>
                    <a:pt x="64" y="4"/>
                  </a:moveTo>
                  <a:cubicBezTo>
                    <a:pt x="64" y="7"/>
                    <a:pt x="62" y="8"/>
                    <a:pt x="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497138" y="2146300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97138" y="2220913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497138" y="2066925"/>
              <a:ext cx="280988" cy="33338"/>
            </a:xfrm>
            <a:custGeom>
              <a:avLst/>
              <a:gdLst>
                <a:gd name="T0" fmla="*/ 75 w 75"/>
                <a:gd name="T1" fmla="*/ 4 h 9"/>
                <a:gd name="T2" fmla="*/ 71 w 75"/>
                <a:gd name="T3" fmla="*/ 9 h 9"/>
                <a:gd name="T4" fmla="*/ 4 w 75"/>
                <a:gd name="T5" fmla="*/ 9 h 9"/>
                <a:gd name="T6" fmla="*/ 0 w 75"/>
                <a:gd name="T7" fmla="*/ 4 h 9"/>
                <a:gd name="T8" fmla="*/ 4 w 75"/>
                <a:gd name="T9" fmla="*/ 0 h 9"/>
                <a:gd name="T10" fmla="*/ 71 w 75"/>
                <a:gd name="T11" fmla="*/ 0 h 9"/>
                <a:gd name="T12" fmla="*/ 75 w 75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">
                  <a:moveTo>
                    <a:pt x="75" y="4"/>
                  </a:moveTo>
                  <a:cubicBezTo>
                    <a:pt x="75" y="7"/>
                    <a:pt x="73" y="9"/>
                    <a:pt x="71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06543" y="2814001"/>
            <a:ext cx="3991089" cy="1974365"/>
            <a:chOff x="3927475" y="2759075"/>
            <a:chExt cx="3913188" cy="1935828"/>
          </a:xfrm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346700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62133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88038" y="3308350"/>
              <a:ext cx="1125538" cy="790575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888038" y="3135313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50038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311900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650038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5888038" y="3308350"/>
              <a:ext cx="822325" cy="790575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88038" y="31353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97375" y="2887663"/>
              <a:ext cx="225425" cy="398463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927475" y="2887663"/>
              <a:ext cx="222250" cy="398463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854575" y="4475163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922838" y="4475163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5387975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448300" y="4475163"/>
              <a:ext cx="110927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CSV to data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589713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646863" y="4475163"/>
              <a:ext cx="29655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ows</a:t>
              </a:r>
              <a:endParaRPr lang="en-US" altLang="en-US" sz="1836" kern="0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3949700" y="2759075"/>
              <a:ext cx="3890963" cy="1655763"/>
            </a:xfrm>
            <a:custGeom>
              <a:avLst/>
              <a:gdLst>
                <a:gd name="T0" fmla="*/ 183 w 1036"/>
                <a:gd name="T1" fmla="*/ 10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1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1 h 440"/>
                <a:gd name="T40" fmla="*/ 974 w 1036"/>
                <a:gd name="T41" fmla="*/ 64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49 h 440"/>
                <a:gd name="T52" fmla="*/ 1017 w 1036"/>
                <a:gd name="T53" fmla="*/ 292 h 440"/>
                <a:gd name="T54" fmla="*/ 1006 w 1036"/>
                <a:gd name="T55" fmla="*/ 319 h 440"/>
                <a:gd name="T56" fmla="*/ 987 w 1036"/>
                <a:gd name="T57" fmla="*/ 362 h 440"/>
                <a:gd name="T58" fmla="*/ 941 w 1036"/>
                <a:gd name="T59" fmla="*/ 403 h 440"/>
                <a:gd name="T60" fmla="*/ 921 w 1036"/>
                <a:gd name="T61" fmla="*/ 415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0 h 440"/>
                <a:gd name="T102" fmla="*/ 80 w 1036"/>
                <a:gd name="T103" fmla="*/ 392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5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7"/>
                  </a:moveTo>
                  <a:cubicBezTo>
                    <a:pt x="156" y="8"/>
                    <a:pt x="152" y="9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7"/>
                    <a:pt x="159" y="7"/>
                    <a:pt x="159" y="7"/>
                  </a:cubicBezTo>
                  <a:close/>
                  <a:moveTo>
                    <a:pt x="182" y="3"/>
                  </a:moveTo>
                  <a:cubicBezTo>
                    <a:pt x="177" y="3"/>
                    <a:pt x="172" y="4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0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0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5" y="9"/>
                    <a:pt x="200" y="8"/>
                    <a:pt x="205" y="8"/>
                  </a:cubicBezTo>
                  <a:lnTo>
                    <a:pt x="205" y="0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1"/>
                  </a:moveTo>
                  <a:cubicBezTo>
                    <a:pt x="839" y="1"/>
                    <a:pt x="834" y="0"/>
                    <a:pt x="829" y="0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8"/>
                    <a:pt x="839" y="9"/>
                    <a:pt x="844" y="9"/>
                  </a:cubicBezTo>
                  <a:cubicBezTo>
                    <a:pt x="845" y="1"/>
                    <a:pt x="845" y="1"/>
                    <a:pt x="845" y="1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2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1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4"/>
                    <a:pt x="873" y="14"/>
                    <a:pt x="873" y="14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1"/>
                    <a:pt x="890" y="11"/>
                    <a:pt x="890" y="11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3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2"/>
                    <a:pt x="924" y="35"/>
                    <a:pt x="928" y="37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1"/>
                    <a:pt x="934" y="41"/>
                    <a:pt x="934" y="41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5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4"/>
                  </a:cubicBezTo>
                  <a:cubicBezTo>
                    <a:pt x="969" y="59"/>
                    <a:pt x="969" y="59"/>
                    <a:pt x="969" y="59"/>
                  </a:cubicBez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4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3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6"/>
                    <a:pt x="984" y="86"/>
                    <a:pt x="984" y="86"/>
                  </a:cubicBezTo>
                  <a:cubicBezTo>
                    <a:pt x="987" y="90"/>
                    <a:pt x="990" y="94"/>
                    <a:pt x="992" y="98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09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3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0"/>
                    <a:pt x="1017" y="126"/>
                    <a:pt x="1014" y="121"/>
                  </a:cubicBezTo>
                  <a:cubicBezTo>
                    <a:pt x="1007" y="124"/>
                    <a:pt x="1007" y="124"/>
                    <a:pt x="1007" y="124"/>
                  </a:cubicBezTo>
                  <a:cubicBezTo>
                    <a:pt x="1010" y="129"/>
                    <a:pt x="1012" y="133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7"/>
                  </a:moveTo>
                  <a:cubicBezTo>
                    <a:pt x="1027" y="152"/>
                    <a:pt x="1025" y="147"/>
                    <a:pt x="1023" y="142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4"/>
                    <a:pt x="1021" y="159"/>
                  </a:cubicBezTo>
                  <a:cubicBezTo>
                    <a:pt x="1028" y="157"/>
                    <a:pt x="1028" y="157"/>
                    <a:pt x="1028" y="157"/>
                  </a:cubicBez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6"/>
                    <a:pt x="1023" y="166"/>
                    <a:pt x="1023" y="166"/>
                  </a:cubicBezTo>
                  <a:cubicBezTo>
                    <a:pt x="1024" y="171"/>
                    <a:pt x="1025" y="176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8"/>
                    <a:pt x="1027" y="188"/>
                    <a:pt x="1027" y="188"/>
                  </a:cubicBezTo>
                  <a:cubicBezTo>
                    <a:pt x="1027" y="193"/>
                    <a:pt x="1028" y="198"/>
                    <a:pt x="1028" y="203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49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3"/>
                    <a:pt x="1028" y="233"/>
                    <a:pt x="1028" y="233"/>
                  </a:cubicBezTo>
                  <a:cubicBezTo>
                    <a:pt x="1028" y="238"/>
                    <a:pt x="1027" y="243"/>
                    <a:pt x="1027" y="248"/>
                  </a:cubicBezTo>
                  <a:cubicBezTo>
                    <a:pt x="1035" y="249"/>
                    <a:pt x="1035" y="249"/>
                    <a:pt x="1035" y="249"/>
                  </a:cubicBez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0"/>
                  </a:cubicBezTo>
                  <a:lnTo>
                    <a:pt x="1031" y="272"/>
                  </a:lnTo>
                  <a:close/>
                  <a:moveTo>
                    <a:pt x="1025" y="294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2"/>
                    <a:pt x="1019" y="287"/>
                    <a:pt x="1017" y="292"/>
                  </a:cubicBezTo>
                  <a:lnTo>
                    <a:pt x="1025" y="294"/>
                  </a:lnTo>
                  <a:close/>
                  <a:moveTo>
                    <a:pt x="1016" y="316"/>
                  </a:moveTo>
                  <a:cubicBezTo>
                    <a:pt x="1018" y="311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8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6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19"/>
                    <a:pt x="1006" y="319"/>
                    <a:pt x="1006" y="319"/>
                  </a:cubicBezTo>
                  <a:cubicBezTo>
                    <a:pt x="1003" y="324"/>
                    <a:pt x="1001" y="328"/>
                    <a:pt x="998" y="332"/>
                  </a:cubicBezTo>
                  <a:cubicBezTo>
                    <a:pt x="1005" y="336"/>
                    <a:pt x="1005" y="336"/>
                    <a:pt x="1005" y="336"/>
                  </a:cubicBezTo>
                  <a:close/>
                  <a:moveTo>
                    <a:pt x="992" y="356"/>
                  </a:moveTo>
                  <a:cubicBezTo>
                    <a:pt x="995" y="352"/>
                    <a:pt x="998" y="347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3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4"/>
                    <a:pt x="971" y="368"/>
                  </a:cubicBezTo>
                  <a:cubicBezTo>
                    <a:pt x="977" y="373"/>
                    <a:pt x="977" y="373"/>
                    <a:pt x="977" y="373"/>
                  </a:cubicBezTo>
                  <a:close/>
                  <a:moveTo>
                    <a:pt x="960" y="389"/>
                  </a:moveTo>
                  <a:cubicBezTo>
                    <a:pt x="964" y="386"/>
                    <a:pt x="968" y="382"/>
                    <a:pt x="971" y="379"/>
                  </a:cubicBezTo>
                  <a:cubicBezTo>
                    <a:pt x="966" y="373"/>
                    <a:pt x="966" y="373"/>
                    <a:pt x="966" y="373"/>
                  </a:cubicBezTo>
                  <a:cubicBezTo>
                    <a:pt x="962" y="377"/>
                    <a:pt x="959" y="380"/>
                    <a:pt x="955" y="383"/>
                  </a:cubicBezTo>
                  <a:cubicBezTo>
                    <a:pt x="960" y="389"/>
                    <a:pt x="960" y="389"/>
                    <a:pt x="960" y="389"/>
                  </a:cubicBezTo>
                  <a:close/>
                  <a:moveTo>
                    <a:pt x="941" y="403"/>
                  </a:moveTo>
                  <a:cubicBezTo>
                    <a:pt x="946" y="400"/>
                    <a:pt x="950" y="397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3"/>
                    <a:pt x="941" y="403"/>
                    <a:pt x="941" y="403"/>
                  </a:cubicBezTo>
                  <a:close/>
                  <a:moveTo>
                    <a:pt x="921" y="415"/>
                  </a:moveTo>
                  <a:cubicBezTo>
                    <a:pt x="926" y="413"/>
                    <a:pt x="930" y="410"/>
                    <a:pt x="935" y="407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8"/>
                  </a:cubicBezTo>
                  <a:cubicBezTo>
                    <a:pt x="921" y="415"/>
                    <a:pt x="921" y="415"/>
                    <a:pt x="921" y="415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2"/>
                  </a:moveTo>
                  <a:cubicBezTo>
                    <a:pt x="883" y="431"/>
                    <a:pt x="888" y="429"/>
                    <a:pt x="893" y="428"/>
                  </a:cubicBezTo>
                  <a:cubicBezTo>
                    <a:pt x="890" y="420"/>
                    <a:pt x="890" y="420"/>
                    <a:pt x="890" y="420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2"/>
                  </a:lnTo>
                  <a:close/>
                  <a:moveTo>
                    <a:pt x="856" y="437"/>
                  </a:moveTo>
                  <a:cubicBezTo>
                    <a:pt x="861" y="436"/>
                    <a:pt x="866" y="435"/>
                    <a:pt x="871" y="434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7"/>
                    <a:pt x="856" y="437"/>
                    <a:pt x="856" y="437"/>
                  </a:cubicBezTo>
                  <a:close/>
                  <a:moveTo>
                    <a:pt x="832" y="440"/>
                  </a:moveTo>
                  <a:cubicBezTo>
                    <a:pt x="838" y="439"/>
                    <a:pt x="843" y="439"/>
                    <a:pt x="848" y="438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1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lnTo>
                    <a:pt x="16" y="306"/>
                  </a:ln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lnTo>
                    <a:pt x="8" y="284"/>
                  </a:ln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821238" y="3549650"/>
              <a:ext cx="299762" cy="188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224" b="1" kern="0">
                  <a:solidFill>
                    <a:srgbClr val="0072C6"/>
                  </a:solidFill>
                  <a:latin typeface="Segoe UI Black" panose="020B0A02040204020203" pitchFamily="34" charset="0"/>
                </a:rPr>
                <a:t>CSV</a:t>
              </a:r>
              <a:endParaRPr lang="en-US" altLang="en-US" sz="1836" kern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143351" y="2814001"/>
            <a:ext cx="2219790" cy="2197802"/>
            <a:chOff x="7983538" y="2759075"/>
            <a:chExt cx="2176462" cy="2154903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509000" y="2759075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9012238" y="4475163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097963" y="4475163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ower BI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820150" y="4694238"/>
              <a:ext cx="30136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Cha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9117013" y="46942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185275" y="4694238"/>
              <a:ext cx="6764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graphic</a:t>
              </a:r>
              <a:endParaRPr lang="en-US" altLang="en-US" sz="1836" kern="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983538" y="3571875"/>
              <a:ext cx="295275" cy="30163"/>
            </a:xfrm>
            <a:custGeom>
              <a:avLst/>
              <a:gdLst>
                <a:gd name="T0" fmla="*/ 168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8 w 186"/>
                <a:gd name="T7" fmla="*/ 0 h 19"/>
                <a:gd name="T8" fmla="*/ 168 w 186"/>
                <a:gd name="T9" fmla="*/ 19 h 19"/>
                <a:gd name="T10" fmla="*/ 168 w 186"/>
                <a:gd name="T11" fmla="*/ 19 h 19"/>
                <a:gd name="T12" fmla="*/ 168 w 186"/>
                <a:gd name="T13" fmla="*/ 19 h 19"/>
                <a:gd name="T14" fmla="*/ 168 w 186"/>
                <a:gd name="T15" fmla="*/ 0 h 19"/>
                <a:gd name="T16" fmla="*/ 168 w 186"/>
                <a:gd name="T17" fmla="*/ 0 h 19"/>
                <a:gd name="T18" fmla="*/ 168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8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825658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8847138" y="3602038"/>
              <a:ext cx="171450" cy="496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9113838" y="3467100"/>
              <a:ext cx="171450" cy="6318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9383713" y="3681413"/>
              <a:ext cx="173038" cy="41751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9650413" y="3533775"/>
              <a:ext cx="173038" cy="56515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8905875" y="3176588"/>
              <a:ext cx="868363" cy="339725"/>
            </a:xfrm>
            <a:custGeom>
              <a:avLst/>
              <a:gdLst>
                <a:gd name="T0" fmla="*/ 346 w 547"/>
                <a:gd name="T1" fmla="*/ 214 h 214"/>
                <a:gd name="T2" fmla="*/ 225 w 547"/>
                <a:gd name="T3" fmla="*/ 38 h 214"/>
                <a:gd name="T4" fmla="*/ 17 w 547"/>
                <a:gd name="T5" fmla="*/ 192 h 214"/>
                <a:gd name="T6" fmla="*/ 0 w 547"/>
                <a:gd name="T7" fmla="*/ 169 h 214"/>
                <a:gd name="T8" fmla="*/ 230 w 547"/>
                <a:gd name="T9" fmla="*/ 0 h 214"/>
                <a:gd name="T10" fmla="*/ 351 w 547"/>
                <a:gd name="T11" fmla="*/ 173 h 214"/>
                <a:gd name="T12" fmla="*/ 535 w 547"/>
                <a:gd name="T13" fmla="*/ 10 h 214"/>
                <a:gd name="T14" fmla="*/ 547 w 547"/>
                <a:gd name="T15" fmla="*/ 24 h 214"/>
                <a:gd name="T16" fmla="*/ 537 w 547"/>
                <a:gd name="T17" fmla="*/ 33 h 214"/>
                <a:gd name="T18" fmla="*/ 542 w 547"/>
                <a:gd name="T19" fmla="*/ 41 h 214"/>
                <a:gd name="T20" fmla="*/ 346 w 547"/>
                <a:gd name="T2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4">
                  <a:moveTo>
                    <a:pt x="346" y="214"/>
                  </a:moveTo>
                  <a:lnTo>
                    <a:pt x="225" y="38"/>
                  </a:lnTo>
                  <a:lnTo>
                    <a:pt x="17" y="192"/>
                  </a:lnTo>
                  <a:lnTo>
                    <a:pt x="0" y="169"/>
                  </a:lnTo>
                  <a:lnTo>
                    <a:pt x="230" y="0"/>
                  </a:lnTo>
                  <a:lnTo>
                    <a:pt x="351" y="173"/>
                  </a:lnTo>
                  <a:lnTo>
                    <a:pt x="535" y="10"/>
                  </a:lnTo>
                  <a:lnTo>
                    <a:pt x="547" y="24"/>
                  </a:lnTo>
                  <a:lnTo>
                    <a:pt x="537" y="33"/>
                  </a:lnTo>
                  <a:lnTo>
                    <a:pt x="542" y="41"/>
                  </a:lnTo>
                  <a:lnTo>
                    <a:pt x="346" y="214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8847138" y="3402013"/>
              <a:ext cx="127000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>
              <a:off x="9202738" y="3151188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9386888" y="3421063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9694863" y="3157538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Azure service event processing</a:t>
            </a:r>
          </a:p>
        </p:txBody>
      </p:sp>
    </p:spTree>
    <p:extLst>
      <p:ext uri="{BB962C8B-B14F-4D97-AF65-F5344CB8AC3E}">
        <p14:creationId xmlns:p14="http://schemas.microsoft.com/office/powerpoint/2010/main" val="63771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99239" y="1942923"/>
            <a:ext cx="8237996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99240" y="1942923"/>
            <a:ext cx="1761585" cy="3060783"/>
            <a:chOff x="2057400" y="1905000"/>
            <a:chExt cx="1727201" cy="300104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57400" y="4471988"/>
              <a:ext cx="113653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Excel file saved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9000" y="4686300"/>
              <a:ext cx="93455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OneDrive</a:t>
              </a:r>
              <a:endParaRPr lang="en-US" altLang="en-US" sz="1836" kern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601913" y="2541588"/>
              <a:ext cx="30163" cy="296863"/>
            </a:xfrm>
            <a:custGeom>
              <a:avLst/>
              <a:gdLst>
                <a:gd name="T0" fmla="*/ 0 w 19"/>
                <a:gd name="T1" fmla="*/ 165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5 h 187"/>
                <a:gd name="T8" fmla="*/ 0 w 19"/>
                <a:gd name="T9" fmla="*/ 165 h 187"/>
                <a:gd name="T10" fmla="*/ 0 w 19"/>
                <a:gd name="T11" fmla="*/ 165 h 187"/>
                <a:gd name="T12" fmla="*/ 0 w 19"/>
                <a:gd name="T13" fmla="*/ 165 h 187"/>
                <a:gd name="T14" fmla="*/ 19 w 19"/>
                <a:gd name="T15" fmla="*/ 165 h 187"/>
                <a:gd name="T16" fmla="*/ 19 w 19"/>
                <a:gd name="T17" fmla="*/ 165 h 187"/>
                <a:gd name="T18" fmla="*/ 0 w 19"/>
                <a:gd name="T19" fmla="*/ 165 h 187"/>
                <a:gd name="T20" fmla="*/ 0 w 19"/>
                <a:gd name="T21" fmla="*/ 111 h 187"/>
                <a:gd name="T22" fmla="*/ 0 w 19"/>
                <a:gd name="T23" fmla="*/ 149 h 187"/>
                <a:gd name="T24" fmla="*/ 19 w 19"/>
                <a:gd name="T25" fmla="*/ 149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5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65"/>
                  </a:moveTo>
                  <a:lnTo>
                    <a:pt x="0" y="165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541588" y="2816225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7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7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379788" y="3568700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6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6 w 187"/>
                <a:gd name="T47" fmla="*/ 0 h 19"/>
                <a:gd name="T48" fmla="*/ 56 w 187"/>
                <a:gd name="T49" fmla="*/ 19 h 19"/>
                <a:gd name="T50" fmla="*/ 56 w 187"/>
                <a:gd name="T51" fmla="*/ 19 h 19"/>
                <a:gd name="T52" fmla="*/ 56 w 187"/>
                <a:gd name="T53" fmla="*/ 19 h 19"/>
                <a:gd name="T54" fmla="*/ 56 w 187"/>
                <a:gd name="T55" fmla="*/ 0 h 19"/>
                <a:gd name="T56" fmla="*/ 56 w 187"/>
                <a:gd name="T57" fmla="*/ 0 h 19"/>
                <a:gd name="T58" fmla="*/ 56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652838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2384425" y="1905000"/>
              <a:ext cx="457200" cy="500063"/>
            </a:xfrm>
            <a:custGeom>
              <a:avLst/>
              <a:gdLst>
                <a:gd name="T0" fmla="*/ 269 w 288"/>
                <a:gd name="T1" fmla="*/ 59 h 315"/>
                <a:gd name="T2" fmla="*/ 229 w 288"/>
                <a:gd name="T3" fmla="*/ 17 h 315"/>
                <a:gd name="T4" fmla="*/ 210 w 288"/>
                <a:gd name="T5" fmla="*/ 0 h 315"/>
                <a:gd name="T6" fmla="*/ 210 w 288"/>
                <a:gd name="T7" fmla="*/ 0 h 315"/>
                <a:gd name="T8" fmla="*/ 0 w 288"/>
                <a:gd name="T9" fmla="*/ 0 h 315"/>
                <a:gd name="T10" fmla="*/ 0 w 288"/>
                <a:gd name="T11" fmla="*/ 315 h 315"/>
                <a:gd name="T12" fmla="*/ 288 w 288"/>
                <a:gd name="T13" fmla="*/ 315 h 315"/>
                <a:gd name="T14" fmla="*/ 288 w 288"/>
                <a:gd name="T15" fmla="*/ 78 h 315"/>
                <a:gd name="T16" fmla="*/ 288 w 288"/>
                <a:gd name="T17" fmla="*/ 76 h 315"/>
                <a:gd name="T18" fmla="*/ 269 w 288"/>
                <a:gd name="T19" fmla="*/ 59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315">
                  <a:moveTo>
                    <a:pt x="269" y="59"/>
                  </a:moveTo>
                  <a:lnTo>
                    <a:pt x="229" y="17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315"/>
                  </a:lnTo>
                  <a:lnTo>
                    <a:pt x="288" y="315"/>
                  </a:lnTo>
                  <a:lnTo>
                    <a:pt x="288" y="78"/>
                  </a:lnTo>
                  <a:lnTo>
                    <a:pt x="288" y="76"/>
                  </a:lnTo>
                  <a:lnTo>
                    <a:pt x="269" y="5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414588" y="1931988"/>
              <a:ext cx="396875" cy="442913"/>
            </a:xfrm>
            <a:custGeom>
              <a:avLst/>
              <a:gdLst>
                <a:gd name="T0" fmla="*/ 191 w 250"/>
                <a:gd name="T1" fmla="*/ 0 h 279"/>
                <a:gd name="T2" fmla="*/ 0 w 250"/>
                <a:gd name="T3" fmla="*/ 0 h 279"/>
                <a:gd name="T4" fmla="*/ 0 w 250"/>
                <a:gd name="T5" fmla="*/ 279 h 279"/>
                <a:gd name="T6" fmla="*/ 250 w 250"/>
                <a:gd name="T7" fmla="*/ 279 h 279"/>
                <a:gd name="T8" fmla="*/ 250 w 250"/>
                <a:gd name="T9" fmla="*/ 61 h 279"/>
                <a:gd name="T10" fmla="*/ 191 w 250"/>
                <a:gd name="T11" fmla="*/ 61 h 279"/>
                <a:gd name="T12" fmla="*/ 191 w 250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9">
                  <a:moveTo>
                    <a:pt x="191" y="0"/>
                  </a:moveTo>
                  <a:lnTo>
                    <a:pt x="0" y="0"/>
                  </a:lnTo>
                  <a:lnTo>
                    <a:pt x="0" y="279"/>
                  </a:lnTo>
                  <a:lnTo>
                    <a:pt x="250" y="279"/>
                  </a:lnTo>
                  <a:lnTo>
                    <a:pt x="250" y="61"/>
                  </a:lnTo>
                  <a:lnTo>
                    <a:pt x="191" y="6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687638" y="21161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2687638" y="21605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87638" y="22066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687638" y="22510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 noEditPoints="1"/>
            </p:cNvSpPr>
            <p:nvPr/>
          </p:nvSpPr>
          <p:spPr bwMode="auto">
            <a:xfrm>
              <a:off x="2463800" y="2036763"/>
              <a:ext cx="300038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2120900" y="3090863"/>
              <a:ext cx="987425" cy="989013"/>
            </a:xfrm>
            <a:prstGeom prst="rect">
              <a:avLst/>
            </a:prstGeom>
            <a:solidFill>
              <a:srgbClr val="094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428875" y="3473450"/>
              <a:ext cx="627063" cy="354013"/>
            </a:xfrm>
            <a:custGeom>
              <a:avLst/>
              <a:gdLst>
                <a:gd name="T0" fmla="*/ 20 w 167"/>
                <a:gd name="T1" fmla="*/ 93 h 94"/>
                <a:gd name="T2" fmla="*/ 0 w 167"/>
                <a:gd name="T3" fmla="*/ 64 h 94"/>
                <a:gd name="T4" fmla="*/ 2 w 167"/>
                <a:gd name="T5" fmla="*/ 53 h 94"/>
                <a:gd name="T6" fmla="*/ 24 w 167"/>
                <a:gd name="T7" fmla="*/ 37 h 94"/>
                <a:gd name="T8" fmla="*/ 31 w 167"/>
                <a:gd name="T9" fmla="*/ 32 h 94"/>
                <a:gd name="T10" fmla="*/ 32 w 167"/>
                <a:gd name="T11" fmla="*/ 27 h 94"/>
                <a:gd name="T12" fmla="*/ 49 w 167"/>
                <a:gd name="T13" fmla="*/ 5 h 94"/>
                <a:gd name="T14" fmla="*/ 68 w 167"/>
                <a:gd name="T15" fmla="*/ 0 h 94"/>
                <a:gd name="T16" fmla="*/ 95 w 167"/>
                <a:gd name="T17" fmla="*/ 12 h 94"/>
                <a:gd name="T18" fmla="*/ 100 w 167"/>
                <a:gd name="T19" fmla="*/ 17 h 94"/>
                <a:gd name="T20" fmla="*/ 104 w 167"/>
                <a:gd name="T21" fmla="*/ 15 h 94"/>
                <a:gd name="T22" fmla="*/ 147 w 167"/>
                <a:gd name="T23" fmla="*/ 41 h 94"/>
                <a:gd name="T24" fmla="*/ 146 w 167"/>
                <a:gd name="T25" fmla="*/ 47 h 94"/>
                <a:gd name="T26" fmla="*/ 151 w 167"/>
                <a:gd name="T27" fmla="*/ 49 h 94"/>
                <a:gd name="T28" fmla="*/ 167 w 167"/>
                <a:gd name="T29" fmla="*/ 74 h 94"/>
                <a:gd name="T30" fmla="*/ 156 w 167"/>
                <a:gd name="T31" fmla="*/ 93 h 94"/>
                <a:gd name="T32" fmla="*/ 153 w 167"/>
                <a:gd name="T33" fmla="*/ 94 h 94"/>
                <a:gd name="T34" fmla="*/ 88 w 167"/>
                <a:gd name="T35" fmla="*/ 94 h 94"/>
                <a:gd name="T36" fmla="*/ 20 w 167"/>
                <a:gd name="T37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94">
                  <a:moveTo>
                    <a:pt x="20" y="93"/>
                  </a:moveTo>
                  <a:cubicBezTo>
                    <a:pt x="7" y="89"/>
                    <a:pt x="0" y="78"/>
                    <a:pt x="0" y="64"/>
                  </a:cubicBezTo>
                  <a:cubicBezTo>
                    <a:pt x="0" y="58"/>
                    <a:pt x="0" y="57"/>
                    <a:pt x="2" y="53"/>
                  </a:cubicBezTo>
                  <a:cubicBezTo>
                    <a:pt x="4" y="45"/>
                    <a:pt x="13" y="39"/>
                    <a:pt x="24" y="37"/>
                  </a:cubicBezTo>
                  <a:cubicBezTo>
                    <a:pt x="29" y="36"/>
                    <a:pt x="31" y="35"/>
                    <a:pt x="31" y="32"/>
                  </a:cubicBezTo>
                  <a:cubicBezTo>
                    <a:pt x="31" y="31"/>
                    <a:pt x="31" y="28"/>
                    <a:pt x="32" y="27"/>
                  </a:cubicBezTo>
                  <a:cubicBezTo>
                    <a:pt x="36" y="16"/>
                    <a:pt x="42" y="8"/>
                    <a:pt x="49" y="5"/>
                  </a:cubicBezTo>
                  <a:cubicBezTo>
                    <a:pt x="56" y="1"/>
                    <a:pt x="59" y="0"/>
                    <a:pt x="68" y="0"/>
                  </a:cubicBezTo>
                  <a:cubicBezTo>
                    <a:pt x="81" y="0"/>
                    <a:pt x="87" y="3"/>
                    <a:pt x="95" y="12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4" y="8"/>
                    <a:pt x="145" y="21"/>
                    <a:pt x="147" y="41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62" y="53"/>
                    <a:pt x="167" y="62"/>
                    <a:pt x="167" y="74"/>
                  </a:cubicBezTo>
                  <a:cubicBezTo>
                    <a:pt x="166" y="83"/>
                    <a:pt x="162" y="89"/>
                    <a:pt x="156" y="93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38" y="93"/>
                    <a:pt x="23" y="93"/>
                    <a:pt x="2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38375" y="3341688"/>
              <a:ext cx="627063" cy="452438"/>
            </a:xfrm>
            <a:custGeom>
              <a:avLst/>
              <a:gdLst>
                <a:gd name="T0" fmla="*/ 22 w 167"/>
                <a:gd name="T1" fmla="*/ 119 h 120"/>
                <a:gd name="T2" fmla="*/ 3 w 167"/>
                <a:gd name="T3" fmla="*/ 102 h 120"/>
                <a:gd name="T4" fmla="*/ 0 w 167"/>
                <a:gd name="T5" fmla="*/ 89 h 120"/>
                <a:gd name="T6" fmla="*/ 2 w 167"/>
                <a:gd name="T7" fmla="*/ 77 h 120"/>
                <a:gd name="T8" fmla="*/ 22 w 167"/>
                <a:gd name="T9" fmla="*/ 62 h 120"/>
                <a:gd name="T10" fmla="*/ 25 w 167"/>
                <a:gd name="T11" fmla="*/ 60 h 120"/>
                <a:gd name="T12" fmla="*/ 26 w 167"/>
                <a:gd name="T13" fmla="*/ 55 h 120"/>
                <a:gd name="T14" fmla="*/ 52 w 167"/>
                <a:gd name="T15" fmla="*/ 21 h 120"/>
                <a:gd name="T16" fmla="*/ 77 w 167"/>
                <a:gd name="T17" fmla="*/ 23 h 120"/>
                <a:gd name="T18" fmla="*/ 85 w 167"/>
                <a:gd name="T19" fmla="*/ 17 h 120"/>
                <a:gd name="T20" fmla="*/ 101 w 167"/>
                <a:gd name="T21" fmla="*/ 5 h 120"/>
                <a:gd name="T22" fmla="*/ 120 w 167"/>
                <a:gd name="T23" fmla="*/ 0 h 120"/>
                <a:gd name="T24" fmla="*/ 165 w 167"/>
                <a:gd name="T25" fmla="*/ 33 h 120"/>
                <a:gd name="T26" fmla="*/ 164 w 167"/>
                <a:gd name="T27" fmla="*/ 41 h 120"/>
                <a:gd name="T28" fmla="*/ 157 w 167"/>
                <a:gd name="T29" fmla="*/ 42 h 120"/>
                <a:gd name="T30" fmla="*/ 152 w 167"/>
                <a:gd name="T31" fmla="*/ 43 h 120"/>
                <a:gd name="T32" fmla="*/ 147 w 167"/>
                <a:gd name="T33" fmla="*/ 39 h 120"/>
                <a:gd name="T34" fmla="*/ 96 w 167"/>
                <a:gd name="T35" fmla="*/ 32 h 120"/>
                <a:gd name="T36" fmla="*/ 80 w 167"/>
                <a:gd name="T37" fmla="*/ 47 h 120"/>
                <a:gd name="T38" fmla="*/ 73 w 167"/>
                <a:gd name="T39" fmla="*/ 62 h 120"/>
                <a:gd name="T40" fmla="*/ 67 w 167"/>
                <a:gd name="T41" fmla="*/ 66 h 120"/>
                <a:gd name="T42" fmla="*/ 41 w 167"/>
                <a:gd name="T43" fmla="*/ 99 h 120"/>
                <a:gd name="T44" fmla="*/ 45 w 167"/>
                <a:gd name="T45" fmla="*/ 116 h 120"/>
                <a:gd name="T46" fmla="*/ 46 w 167"/>
                <a:gd name="T47" fmla="*/ 120 h 120"/>
                <a:gd name="T48" fmla="*/ 22 w 167"/>
                <a:gd name="T49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20">
                  <a:moveTo>
                    <a:pt x="22" y="119"/>
                  </a:moveTo>
                  <a:cubicBezTo>
                    <a:pt x="14" y="117"/>
                    <a:pt x="6" y="110"/>
                    <a:pt x="3" y="102"/>
                  </a:cubicBezTo>
                  <a:cubicBezTo>
                    <a:pt x="1" y="98"/>
                    <a:pt x="0" y="97"/>
                    <a:pt x="0" y="89"/>
                  </a:cubicBezTo>
                  <a:cubicBezTo>
                    <a:pt x="0" y="82"/>
                    <a:pt x="0" y="80"/>
                    <a:pt x="2" y="77"/>
                  </a:cubicBezTo>
                  <a:cubicBezTo>
                    <a:pt x="6" y="70"/>
                    <a:pt x="13" y="64"/>
                    <a:pt x="22" y="62"/>
                  </a:cubicBezTo>
                  <a:cubicBezTo>
                    <a:pt x="24" y="61"/>
                    <a:pt x="25" y="61"/>
                    <a:pt x="25" y="60"/>
                  </a:cubicBezTo>
                  <a:cubicBezTo>
                    <a:pt x="25" y="59"/>
                    <a:pt x="26" y="57"/>
                    <a:pt x="26" y="55"/>
                  </a:cubicBezTo>
                  <a:cubicBezTo>
                    <a:pt x="27" y="39"/>
                    <a:pt x="37" y="26"/>
                    <a:pt x="52" y="21"/>
                  </a:cubicBezTo>
                  <a:cubicBezTo>
                    <a:pt x="60" y="19"/>
                    <a:pt x="69" y="20"/>
                    <a:pt x="77" y="23"/>
                  </a:cubicBezTo>
                  <a:cubicBezTo>
                    <a:pt x="80" y="24"/>
                    <a:pt x="80" y="24"/>
                    <a:pt x="85" y="17"/>
                  </a:cubicBezTo>
                  <a:cubicBezTo>
                    <a:pt x="89" y="13"/>
                    <a:pt x="95" y="7"/>
                    <a:pt x="101" y="5"/>
                  </a:cubicBezTo>
                  <a:cubicBezTo>
                    <a:pt x="107" y="2"/>
                    <a:pt x="113" y="0"/>
                    <a:pt x="120" y="0"/>
                  </a:cubicBezTo>
                  <a:cubicBezTo>
                    <a:pt x="140" y="0"/>
                    <a:pt x="159" y="13"/>
                    <a:pt x="165" y="33"/>
                  </a:cubicBezTo>
                  <a:cubicBezTo>
                    <a:pt x="167" y="39"/>
                    <a:pt x="167" y="41"/>
                    <a:pt x="164" y="41"/>
                  </a:cubicBezTo>
                  <a:cubicBezTo>
                    <a:pt x="163" y="41"/>
                    <a:pt x="160" y="42"/>
                    <a:pt x="157" y="42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5" y="27"/>
                    <a:pt x="114" y="24"/>
                    <a:pt x="96" y="32"/>
                  </a:cubicBezTo>
                  <a:cubicBezTo>
                    <a:pt x="89" y="35"/>
                    <a:pt x="84" y="41"/>
                    <a:pt x="80" y="47"/>
                  </a:cubicBezTo>
                  <a:cubicBezTo>
                    <a:pt x="77" y="51"/>
                    <a:pt x="73" y="60"/>
                    <a:pt x="73" y="62"/>
                  </a:cubicBezTo>
                  <a:cubicBezTo>
                    <a:pt x="73" y="63"/>
                    <a:pt x="72" y="64"/>
                    <a:pt x="67" y="66"/>
                  </a:cubicBezTo>
                  <a:cubicBezTo>
                    <a:pt x="51" y="71"/>
                    <a:pt x="41" y="84"/>
                    <a:pt x="41" y="99"/>
                  </a:cubicBezTo>
                  <a:cubicBezTo>
                    <a:pt x="41" y="106"/>
                    <a:pt x="43" y="112"/>
                    <a:pt x="45" y="116"/>
                  </a:cubicBezTo>
                  <a:cubicBezTo>
                    <a:pt x="46" y="118"/>
                    <a:pt x="46" y="119"/>
                    <a:pt x="46" y="120"/>
                  </a:cubicBezTo>
                  <a:cubicBezTo>
                    <a:pt x="45" y="120"/>
                    <a:pt x="25" y="120"/>
                    <a:pt x="22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83875" y="2810762"/>
            <a:ext cx="3991089" cy="1974365"/>
            <a:chOff x="3905250" y="2755900"/>
            <a:chExt cx="3913188" cy="1935828"/>
          </a:xfrm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865813" y="3305175"/>
              <a:ext cx="1125538" cy="788988"/>
            </a:xfrm>
            <a:custGeom>
              <a:avLst/>
              <a:gdLst>
                <a:gd name="T0" fmla="*/ 0 w 300"/>
                <a:gd name="T1" fmla="*/ 199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9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9"/>
                  </a:moveTo>
                  <a:cubicBezTo>
                    <a:pt x="0" y="205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6"/>
                    <a:pt x="300" y="199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0" y="199"/>
                    <a:pt x="0" y="199"/>
                  </a:cubicBezTo>
                </a:path>
              </a:pathLst>
            </a:custGeom>
            <a:solidFill>
              <a:srgbClr val="3B9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65813" y="3132138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2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2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6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6" y="0"/>
                    <a:pt x="289" y="0"/>
                  </a:cubicBezTo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27813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289675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627813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5865813" y="3305175"/>
              <a:ext cx="822325" cy="788988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2 h 210"/>
                <a:gd name="T4" fmla="*/ 98 w 219"/>
                <a:gd name="T5" fmla="*/ 82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20 h 210"/>
                <a:gd name="T14" fmla="*/ 98 w 219"/>
                <a:gd name="T15" fmla="*/ 20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9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3 h 210"/>
                <a:gd name="T40" fmla="*/ 86 w 219"/>
                <a:gd name="T41" fmla="*/ 143 h 210"/>
                <a:gd name="T42" fmla="*/ 113 w 219"/>
                <a:gd name="T43" fmla="*/ 114 h 210"/>
                <a:gd name="T44" fmla="*/ 113 w 219"/>
                <a:gd name="T45" fmla="*/ 82 h 210"/>
                <a:gd name="T46" fmla="*/ 143 w 219"/>
                <a:gd name="T47" fmla="*/ 82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20 h 210"/>
                <a:gd name="T54" fmla="*/ 188 w 219"/>
                <a:gd name="T55" fmla="*/ 20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98" y="82"/>
                    <a:pt x="98" y="82"/>
                    <a:pt x="98" y="82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88" y="20"/>
                    <a:pt x="188" y="20"/>
                    <a:pt x="188" y="20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62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865813" y="3132138"/>
              <a:ext cx="982663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2 h 46"/>
                <a:gd name="T8" fmla="*/ 0 w 262"/>
                <a:gd name="T9" fmla="*/ 12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4D8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75150" y="2882900"/>
              <a:ext cx="223838" cy="403225"/>
            </a:xfrm>
            <a:custGeom>
              <a:avLst/>
              <a:gdLst>
                <a:gd name="T0" fmla="*/ 58 w 60"/>
                <a:gd name="T1" fmla="*/ 56 h 107"/>
                <a:gd name="T2" fmla="*/ 58 w 60"/>
                <a:gd name="T3" fmla="*/ 50 h 107"/>
                <a:gd name="T4" fmla="*/ 49 w 60"/>
                <a:gd name="T5" fmla="*/ 41 h 107"/>
                <a:gd name="T6" fmla="*/ 9 w 60"/>
                <a:gd name="T7" fmla="*/ 2 h 107"/>
                <a:gd name="T8" fmla="*/ 3 w 60"/>
                <a:gd name="T9" fmla="*/ 2 h 107"/>
                <a:gd name="T10" fmla="*/ 3 w 60"/>
                <a:gd name="T11" fmla="*/ 9 h 107"/>
                <a:gd name="T12" fmla="*/ 45 w 60"/>
                <a:gd name="T13" fmla="*/ 50 h 107"/>
                <a:gd name="T14" fmla="*/ 45 w 60"/>
                <a:gd name="T15" fmla="*/ 56 h 107"/>
                <a:gd name="T16" fmla="*/ 2 w 60"/>
                <a:gd name="T17" fmla="*/ 98 h 107"/>
                <a:gd name="T18" fmla="*/ 2 w 60"/>
                <a:gd name="T19" fmla="*/ 105 h 107"/>
                <a:gd name="T20" fmla="*/ 8 w 60"/>
                <a:gd name="T21" fmla="*/ 105 h 107"/>
                <a:gd name="T22" fmla="*/ 48 w 60"/>
                <a:gd name="T23" fmla="*/ 66 h 107"/>
                <a:gd name="T24" fmla="*/ 48 w 60"/>
                <a:gd name="T25" fmla="*/ 66 h 107"/>
                <a:gd name="T26" fmla="*/ 58 w 60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7">
                  <a:moveTo>
                    <a:pt x="58" y="56"/>
                  </a:moveTo>
                  <a:cubicBezTo>
                    <a:pt x="60" y="54"/>
                    <a:pt x="59" y="51"/>
                    <a:pt x="58" y="50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9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7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6"/>
                    <a:pt x="48" y="66"/>
                    <a:pt x="48" y="66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05250" y="2882900"/>
              <a:ext cx="220663" cy="403225"/>
            </a:xfrm>
            <a:custGeom>
              <a:avLst/>
              <a:gdLst>
                <a:gd name="T0" fmla="*/ 1 w 59"/>
                <a:gd name="T1" fmla="*/ 56 h 107"/>
                <a:gd name="T2" fmla="*/ 1 w 59"/>
                <a:gd name="T3" fmla="*/ 50 h 107"/>
                <a:gd name="T4" fmla="*/ 10 w 59"/>
                <a:gd name="T5" fmla="*/ 41 h 107"/>
                <a:gd name="T6" fmla="*/ 50 w 59"/>
                <a:gd name="T7" fmla="*/ 2 h 107"/>
                <a:gd name="T8" fmla="*/ 56 w 59"/>
                <a:gd name="T9" fmla="*/ 2 h 107"/>
                <a:gd name="T10" fmla="*/ 56 w 59"/>
                <a:gd name="T11" fmla="*/ 9 h 107"/>
                <a:gd name="T12" fmla="*/ 16 w 59"/>
                <a:gd name="T13" fmla="*/ 50 h 107"/>
                <a:gd name="T14" fmla="*/ 16 w 59"/>
                <a:gd name="T15" fmla="*/ 56 h 107"/>
                <a:gd name="T16" fmla="*/ 57 w 59"/>
                <a:gd name="T17" fmla="*/ 98 h 107"/>
                <a:gd name="T18" fmla="*/ 57 w 59"/>
                <a:gd name="T19" fmla="*/ 105 h 107"/>
                <a:gd name="T20" fmla="*/ 51 w 59"/>
                <a:gd name="T21" fmla="*/ 105 h 107"/>
                <a:gd name="T22" fmla="*/ 11 w 59"/>
                <a:gd name="T23" fmla="*/ 66 h 107"/>
                <a:gd name="T24" fmla="*/ 10 w 59"/>
                <a:gd name="T25" fmla="*/ 66 h 107"/>
                <a:gd name="T26" fmla="*/ 1 w 59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7">
                  <a:moveTo>
                    <a:pt x="1" y="56"/>
                  </a:moveTo>
                  <a:cubicBezTo>
                    <a:pt x="0" y="54"/>
                    <a:pt x="0" y="51"/>
                    <a:pt x="1" y="5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7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460875" y="4471988"/>
              <a:ext cx="2709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Mic</a:t>
              </a:r>
              <a:endParaRPr lang="en-US" altLang="en-US" sz="1836" kern="0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730750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783138" y="4471988"/>
              <a:ext cx="1731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os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4956175" y="4471988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054600" y="4471988"/>
              <a:ext cx="5129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5106988" y="4471988"/>
              <a:ext cx="221054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 API analyzes content</a:t>
              </a:r>
              <a:endParaRPr lang="en-US" altLang="en-US" sz="1836" kern="0"/>
            </a:p>
          </p:txBody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3927475" y="2755900"/>
              <a:ext cx="3890963" cy="1655763"/>
            </a:xfrm>
            <a:custGeom>
              <a:avLst/>
              <a:gdLst>
                <a:gd name="T0" fmla="*/ 183 w 1036"/>
                <a:gd name="T1" fmla="*/ 11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2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2 h 440"/>
                <a:gd name="T40" fmla="*/ 974 w 1036"/>
                <a:gd name="T41" fmla="*/ 65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50 h 440"/>
                <a:gd name="T52" fmla="*/ 1017 w 1036"/>
                <a:gd name="T53" fmla="*/ 292 h 440"/>
                <a:gd name="T54" fmla="*/ 1006 w 1036"/>
                <a:gd name="T55" fmla="*/ 320 h 440"/>
                <a:gd name="T56" fmla="*/ 987 w 1036"/>
                <a:gd name="T57" fmla="*/ 362 h 440"/>
                <a:gd name="T58" fmla="*/ 941 w 1036"/>
                <a:gd name="T59" fmla="*/ 404 h 440"/>
                <a:gd name="T60" fmla="*/ 921 w 1036"/>
                <a:gd name="T61" fmla="*/ 416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1 h 440"/>
                <a:gd name="T102" fmla="*/ 80 w 1036"/>
                <a:gd name="T103" fmla="*/ 393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6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8"/>
                  </a:moveTo>
                  <a:cubicBezTo>
                    <a:pt x="156" y="9"/>
                    <a:pt x="152" y="10"/>
                    <a:pt x="149" y="11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8"/>
                    <a:pt x="159" y="8"/>
                    <a:pt x="159" y="8"/>
                  </a:cubicBezTo>
                  <a:close/>
                  <a:moveTo>
                    <a:pt x="182" y="3"/>
                  </a:moveTo>
                  <a:cubicBezTo>
                    <a:pt x="177" y="4"/>
                    <a:pt x="172" y="5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1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1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95" y="9"/>
                    <a:pt x="200" y="9"/>
                    <a:pt x="205" y="8"/>
                  </a:cubicBezTo>
                  <a:lnTo>
                    <a:pt x="205" y="1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2"/>
                  </a:moveTo>
                  <a:cubicBezTo>
                    <a:pt x="839" y="1"/>
                    <a:pt x="834" y="1"/>
                    <a:pt x="829" y="1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9"/>
                    <a:pt x="839" y="9"/>
                    <a:pt x="844" y="9"/>
                  </a:cubicBezTo>
                  <a:cubicBezTo>
                    <a:pt x="845" y="2"/>
                    <a:pt x="845" y="2"/>
                    <a:pt x="845" y="2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3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2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5"/>
                    <a:pt x="873" y="15"/>
                    <a:pt x="873" y="15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2"/>
                    <a:pt x="890" y="12"/>
                    <a:pt x="890" y="12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4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3"/>
                    <a:pt x="924" y="35"/>
                    <a:pt x="928" y="38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2"/>
                    <a:pt x="934" y="42"/>
                    <a:pt x="934" y="42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6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5"/>
                  </a:cubicBezTo>
                  <a:lnTo>
                    <a:pt x="969" y="59"/>
                  </a:ln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5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4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7"/>
                    <a:pt x="984" y="87"/>
                    <a:pt x="984" y="87"/>
                  </a:cubicBezTo>
                  <a:cubicBezTo>
                    <a:pt x="987" y="91"/>
                    <a:pt x="990" y="95"/>
                    <a:pt x="992" y="99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10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4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1"/>
                    <a:pt x="1017" y="126"/>
                    <a:pt x="1014" y="121"/>
                  </a:cubicBezTo>
                  <a:cubicBezTo>
                    <a:pt x="1007" y="125"/>
                    <a:pt x="1007" y="125"/>
                    <a:pt x="1007" y="125"/>
                  </a:cubicBezTo>
                  <a:cubicBezTo>
                    <a:pt x="1010" y="129"/>
                    <a:pt x="1012" y="134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8"/>
                  </a:moveTo>
                  <a:cubicBezTo>
                    <a:pt x="1027" y="153"/>
                    <a:pt x="1025" y="148"/>
                    <a:pt x="1023" y="143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5"/>
                    <a:pt x="1021" y="160"/>
                  </a:cubicBezTo>
                  <a:lnTo>
                    <a:pt x="1028" y="158"/>
                  </a:ln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7"/>
                    <a:pt x="1023" y="167"/>
                    <a:pt x="1023" y="167"/>
                  </a:cubicBezTo>
                  <a:cubicBezTo>
                    <a:pt x="1024" y="172"/>
                    <a:pt x="1025" y="177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9"/>
                    <a:pt x="1027" y="189"/>
                    <a:pt x="1027" y="189"/>
                  </a:cubicBezTo>
                  <a:cubicBezTo>
                    <a:pt x="1027" y="194"/>
                    <a:pt x="1028" y="199"/>
                    <a:pt x="1028" y="204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50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4"/>
                    <a:pt x="1028" y="234"/>
                    <a:pt x="1028" y="234"/>
                  </a:cubicBezTo>
                  <a:cubicBezTo>
                    <a:pt x="1028" y="239"/>
                    <a:pt x="1027" y="244"/>
                    <a:pt x="1027" y="249"/>
                  </a:cubicBezTo>
                  <a:lnTo>
                    <a:pt x="1035" y="250"/>
                  </a:ln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1"/>
                  </a:cubicBezTo>
                  <a:cubicBezTo>
                    <a:pt x="1031" y="272"/>
                    <a:pt x="1031" y="272"/>
                    <a:pt x="1031" y="272"/>
                  </a:cubicBezTo>
                  <a:close/>
                  <a:moveTo>
                    <a:pt x="1025" y="295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3"/>
                    <a:pt x="1019" y="288"/>
                    <a:pt x="1017" y="292"/>
                  </a:cubicBezTo>
                  <a:cubicBezTo>
                    <a:pt x="1025" y="295"/>
                    <a:pt x="1025" y="295"/>
                    <a:pt x="1025" y="295"/>
                  </a:cubicBezTo>
                  <a:close/>
                  <a:moveTo>
                    <a:pt x="1016" y="316"/>
                  </a:moveTo>
                  <a:cubicBezTo>
                    <a:pt x="1018" y="312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9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7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20"/>
                    <a:pt x="1006" y="320"/>
                    <a:pt x="1006" y="320"/>
                  </a:cubicBezTo>
                  <a:cubicBezTo>
                    <a:pt x="1003" y="324"/>
                    <a:pt x="1001" y="329"/>
                    <a:pt x="998" y="333"/>
                  </a:cubicBezTo>
                  <a:lnTo>
                    <a:pt x="1005" y="337"/>
                  </a:lnTo>
                  <a:close/>
                  <a:moveTo>
                    <a:pt x="992" y="356"/>
                  </a:moveTo>
                  <a:cubicBezTo>
                    <a:pt x="995" y="352"/>
                    <a:pt x="998" y="348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4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5"/>
                    <a:pt x="971" y="368"/>
                  </a:cubicBezTo>
                  <a:cubicBezTo>
                    <a:pt x="977" y="374"/>
                    <a:pt x="977" y="374"/>
                    <a:pt x="977" y="374"/>
                  </a:cubicBezTo>
                  <a:close/>
                  <a:moveTo>
                    <a:pt x="960" y="390"/>
                  </a:moveTo>
                  <a:cubicBezTo>
                    <a:pt x="964" y="386"/>
                    <a:pt x="968" y="383"/>
                    <a:pt x="971" y="379"/>
                  </a:cubicBezTo>
                  <a:cubicBezTo>
                    <a:pt x="966" y="374"/>
                    <a:pt x="966" y="374"/>
                    <a:pt x="966" y="374"/>
                  </a:cubicBezTo>
                  <a:cubicBezTo>
                    <a:pt x="962" y="377"/>
                    <a:pt x="959" y="380"/>
                    <a:pt x="955" y="384"/>
                  </a:cubicBezTo>
                  <a:cubicBezTo>
                    <a:pt x="960" y="390"/>
                    <a:pt x="960" y="390"/>
                    <a:pt x="960" y="390"/>
                  </a:cubicBezTo>
                  <a:close/>
                  <a:moveTo>
                    <a:pt x="941" y="404"/>
                  </a:moveTo>
                  <a:cubicBezTo>
                    <a:pt x="946" y="401"/>
                    <a:pt x="950" y="398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4"/>
                    <a:pt x="941" y="404"/>
                    <a:pt x="941" y="404"/>
                  </a:cubicBezTo>
                  <a:close/>
                  <a:moveTo>
                    <a:pt x="921" y="416"/>
                  </a:moveTo>
                  <a:cubicBezTo>
                    <a:pt x="926" y="413"/>
                    <a:pt x="930" y="411"/>
                    <a:pt x="935" y="408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9"/>
                  </a:cubicBezTo>
                  <a:cubicBezTo>
                    <a:pt x="921" y="416"/>
                    <a:pt x="921" y="416"/>
                    <a:pt x="921" y="416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3"/>
                  </a:moveTo>
                  <a:cubicBezTo>
                    <a:pt x="883" y="431"/>
                    <a:pt x="888" y="430"/>
                    <a:pt x="893" y="428"/>
                  </a:cubicBezTo>
                  <a:cubicBezTo>
                    <a:pt x="890" y="421"/>
                    <a:pt x="890" y="421"/>
                    <a:pt x="890" y="421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3"/>
                  </a:lnTo>
                  <a:close/>
                  <a:moveTo>
                    <a:pt x="856" y="438"/>
                  </a:moveTo>
                  <a:cubicBezTo>
                    <a:pt x="861" y="437"/>
                    <a:pt x="866" y="436"/>
                    <a:pt x="871" y="435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8"/>
                    <a:pt x="856" y="438"/>
                    <a:pt x="856" y="438"/>
                  </a:cubicBezTo>
                  <a:close/>
                  <a:moveTo>
                    <a:pt x="832" y="440"/>
                  </a:moveTo>
                  <a:cubicBezTo>
                    <a:pt x="838" y="440"/>
                    <a:pt x="843" y="439"/>
                    <a:pt x="848" y="439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2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40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6"/>
                  </a:moveTo>
                  <a:cubicBezTo>
                    <a:pt x="175" y="437"/>
                    <a:pt x="180" y="438"/>
                    <a:pt x="185" y="438"/>
                  </a:cubicBezTo>
                  <a:cubicBezTo>
                    <a:pt x="186" y="431"/>
                    <a:pt x="186" y="431"/>
                    <a:pt x="186" y="431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6"/>
                    <a:pt x="170" y="436"/>
                    <a:pt x="170" y="436"/>
                  </a:cubicBezTo>
                  <a:close/>
                  <a:moveTo>
                    <a:pt x="147" y="430"/>
                  </a:moveTo>
                  <a:cubicBezTo>
                    <a:pt x="152" y="431"/>
                    <a:pt x="157" y="433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4"/>
                    <a:pt x="150" y="422"/>
                  </a:cubicBezTo>
                  <a:cubicBezTo>
                    <a:pt x="147" y="430"/>
                    <a:pt x="147" y="430"/>
                    <a:pt x="147" y="430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8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18" y="409"/>
                    <a:pt x="113" y="406"/>
                    <a:pt x="109" y="404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400"/>
                    <a:pt x="103" y="400"/>
                    <a:pt x="103" y="400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3"/>
                  </a:cubicBezTo>
                  <a:cubicBezTo>
                    <a:pt x="85" y="387"/>
                    <a:pt x="85" y="387"/>
                    <a:pt x="85" y="387"/>
                  </a:cubicBezTo>
                  <a:cubicBezTo>
                    <a:pt x="81" y="383"/>
                    <a:pt x="77" y="380"/>
                    <a:pt x="73" y="377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6"/>
                  </a:moveTo>
                  <a:cubicBezTo>
                    <a:pt x="55" y="370"/>
                    <a:pt x="59" y="373"/>
                    <a:pt x="63" y="377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5" y="368"/>
                    <a:pt x="61" y="364"/>
                    <a:pt x="58" y="361"/>
                  </a:cubicBezTo>
                  <a:cubicBezTo>
                    <a:pt x="52" y="366"/>
                    <a:pt x="52" y="366"/>
                    <a:pt x="52" y="366"/>
                  </a:cubicBezTo>
                  <a:close/>
                  <a:moveTo>
                    <a:pt x="38" y="347"/>
                  </a:moveTo>
                  <a:cubicBezTo>
                    <a:pt x="41" y="352"/>
                    <a:pt x="44" y="356"/>
                    <a:pt x="47" y="360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1"/>
                  </a:cubicBezTo>
                  <a:cubicBezTo>
                    <a:pt x="40" y="337"/>
                    <a:pt x="40" y="337"/>
                    <a:pt x="40" y="337"/>
                  </a:cubicBezTo>
                  <a:cubicBezTo>
                    <a:pt x="37" y="332"/>
                    <a:pt x="35" y="328"/>
                    <a:pt x="33" y="324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1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3"/>
                    <a:pt x="25" y="308"/>
                    <a:pt x="23" y="304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2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1"/>
                  </a:cubicBezTo>
                  <a:cubicBezTo>
                    <a:pt x="3" y="262"/>
                    <a:pt x="3" y="262"/>
                    <a:pt x="3" y="262"/>
                  </a:cubicBezTo>
                  <a:close/>
                  <a:moveTo>
                    <a:pt x="0" y="239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9"/>
                    <a:pt x="0" y="239"/>
                    <a:pt x="0" y="239"/>
                  </a:cubicBezTo>
                  <a:close/>
                  <a:moveTo>
                    <a:pt x="0" y="216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29"/>
                    <a:pt x="8" y="228"/>
                    <a:pt x="8" y="22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0" y="216"/>
                    <a:pt x="0" y="216"/>
                    <a:pt x="0" y="216"/>
                  </a:cubicBezTo>
                  <a:close/>
                  <a:moveTo>
                    <a:pt x="1" y="192"/>
                  </a:moveTo>
                  <a:cubicBezTo>
                    <a:pt x="1" y="198"/>
                    <a:pt x="0" y="203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70"/>
                  </a:moveTo>
                  <a:cubicBezTo>
                    <a:pt x="4" y="175"/>
                    <a:pt x="3" y="180"/>
                    <a:pt x="2" y="185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70"/>
                    <a:pt x="5" y="170"/>
                    <a:pt x="5" y="170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50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881563" y="3425825"/>
              <a:ext cx="179388" cy="179388"/>
            </a:xfrm>
            <a:prstGeom prst="rect">
              <a:avLst/>
            </a:prstGeom>
            <a:solidFill>
              <a:srgbClr val="F2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5076825" y="3425825"/>
              <a:ext cx="179388" cy="179388"/>
            </a:xfrm>
            <a:prstGeom prst="rect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881563" y="3621088"/>
              <a:ext cx="179388" cy="180975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5076825" y="3621088"/>
              <a:ext cx="179388" cy="180975"/>
            </a:xfrm>
            <a:prstGeom prst="rect">
              <a:avLst/>
            </a:pr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5"/>
            <p:cNvSpPr>
              <a:spLocks noEditPoints="1"/>
            </p:cNvSpPr>
            <p:nvPr/>
          </p:nvSpPr>
          <p:spPr bwMode="auto">
            <a:xfrm>
              <a:off x="5407025" y="3154363"/>
              <a:ext cx="269875" cy="857250"/>
            </a:xfrm>
            <a:custGeom>
              <a:avLst/>
              <a:gdLst>
                <a:gd name="T0" fmla="*/ 72 w 72"/>
                <a:gd name="T1" fmla="*/ 8 h 228"/>
                <a:gd name="T2" fmla="*/ 66 w 72"/>
                <a:gd name="T3" fmla="*/ 1 h 228"/>
                <a:gd name="T4" fmla="*/ 49 w 72"/>
                <a:gd name="T5" fmla="*/ 18 h 228"/>
                <a:gd name="T6" fmla="*/ 58 w 72"/>
                <a:gd name="T7" fmla="*/ 3 h 228"/>
                <a:gd name="T8" fmla="*/ 49 w 72"/>
                <a:gd name="T9" fmla="*/ 18 h 228"/>
                <a:gd name="T10" fmla="*/ 45 w 72"/>
                <a:gd name="T11" fmla="*/ 23 h 228"/>
                <a:gd name="T12" fmla="*/ 33 w 72"/>
                <a:gd name="T13" fmla="*/ 35 h 228"/>
                <a:gd name="T14" fmla="*/ 40 w 72"/>
                <a:gd name="T15" fmla="*/ 58 h 228"/>
                <a:gd name="T16" fmla="*/ 32 w 72"/>
                <a:gd name="T17" fmla="*/ 43 h 228"/>
                <a:gd name="T18" fmla="*/ 40 w 72"/>
                <a:gd name="T19" fmla="*/ 58 h 228"/>
                <a:gd name="T20" fmla="*/ 40 w 72"/>
                <a:gd name="T21" fmla="*/ 78 h 228"/>
                <a:gd name="T22" fmla="*/ 32 w 72"/>
                <a:gd name="T23" fmla="*/ 65 h 228"/>
                <a:gd name="T24" fmla="*/ 32 w 72"/>
                <a:gd name="T25" fmla="*/ 80 h 228"/>
                <a:gd name="T26" fmla="*/ 30 w 72"/>
                <a:gd name="T27" fmla="*/ 104 h 228"/>
                <a:gd name="T28" fmla="*/ 31 w 72"/>
                <a:gd name="T29" fmla="*/ 87 h 228"/>
                <a:gd name="T30" fmla="*/ 30 w 72"/>
                <a:gd name="T31" fmla="*/ 104 h 228"/>
                <a:gd name="T32" fmla="*/ 24 w 72"/>
                <a:gd name="T33" fmla="*/ 110 h 228"/>
                <a:gd name="T34" fmla="*/ 8 w 72"/>
                <a:gd name="T35" fmla="*/ 110 h 228"/>
                <a:gd name="T36" fmla="*/ 15 w 72"/>
                <a:gd name="T37" fmla="*/ 114 h 228"/>
                <a:gd name="T38" fmla="*/ 0 w 72"/>
                <a:gd name="T39" fmla="*/ 118 h 228"/>
                <a:gd name="T40" fmla="*/ 1 w 72"/>
                <a:gd name="T41" fmla="*/ 110 h 228"/>
                <a:gd name="T42" fmla="*/ 0 w 72"/>
                <a:gd name="T43" fmla="*/ 118 h 228"/>
                <a:gd name="T44" fmla="*/ 15 w 72"/>
                <a:gd name="T45" fmla="*/ 114 h 228"/>
                <a:gd name="T46" fmla="*/ 23 w 72"/>
                <a:gd name="T47" fmla="*/ 118 h 228"/>
                <a:gd name="T48" fmla="*/ 28 w 72"/>
                <a:gd name="T49" fmla="*/ 134 h 228"/>
                <a:gd name="T50" fmla="*/ 40 w 72"/>
                <a:gd name="T51" fmla="*/ 154 h 228"/>
                <a:gd name="T52" fmla="*/ 38 w 72"/>
                <a:gd name="T53" fmla="*/ 137 h 228"/>
                <a:gd name="T54" fmla="*/ 32 w 72"/>
                <a:gd name="T55" fmla="*/ 150 h 228"/>
                <a:gd name="T56" fmla="*/ 40 w 72"/>
                <a:gd name="T57" fmla="*/ 154 h 228"/>
                <a:gd name="T58" fmla="*/ 40 w 72"/>
                <a:gd name="T59" fmla="*/ 161 h 228"/>
                <a:gd name="T60" fmla="*/ 32 w 72"/>
                <a:gd name="T61" fmla="*/ 177 h 228"/>
                <a:gd name="T62" fmla="*/ 41 w 72"/>
                <a:gd name="T63" fmla="*/ 198 h 228"/>
                <a:gd name="T64" fmla="*/ 40 w 72"/>
                <a:gd name="T65" fmla="*/ 184 h 228"/>
                <a:gd name="T66" fmla="*/ 32 w 72"/>
                <a:gd name="T67" fmla="*/ 189 h 228"/>
                <a:gd name="T68" fmla="*/ 41 w 72"/>
                <a:gd name="T69" fmla="*/ 198 h 228"/>
                <a:gd name="T70" fmla="*/ 44 w 72"/>
                <a:gd name="T71" fmla="*/ 204 h 228"/>
                <a:gd name="T72" fmla="*/ 48 w 72"/>
                <a:gd name="T73" fmla="*/ 221 h 228"/>
                <a:gd name="T74" fmla="*/ 72 w 72"/>
                <a:gd name="T75" fmla="*/ 221 h 228"/>
                <a:gd name="T76" fmla="*/ 56 w 72"/>
                <a:gd name="T77" fmla="*/ 225 h 228"/>
                <a:gd name="T78" fmla="*/ 72 w 72"/>
                <a:gd name="T79" fmla="*/ 2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228">
                  <a:moveTo>
                    <a:pt x="67" y="8"/>
                  </a:moveTo>
                  <a:cubicBezTo>
                    <a:pt x="69" y="8"/>
                    <a:pt x="70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lnTo>
                    <a:pt x="67" y="8"/>
                  </a:lnTo>
                  <a:close/>
                  <a:moveTo>
                    <a:pt x="49" y="18"/>
                  </a:moveTo>
                  <a:cubicBezTo>
                    <a:pt x="52" y="14"/>
                    <a:pt x="56" y="12"/>
                    <a:pt x="60" y="1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2" y="5"/>
                    <a:pt x="48" y="8"/>
                    <a:pt x="44" y="12"/>
                  </a:cubicBezTo>
                  <a:cubicBezTo>
                    <a:pt x="49" y="18"/>
                    <a:pt x="49" y="18"/>
                    <a:pt x="49" y="18"/>
                  </a:cubicBezTo>
                  <a:close/>
                  <a:moveTo>
                    <a:pt x="40" y="36"/>
                  </a:moveTo>
                  <a:cubicBezTo>
                    <a:pt x="41" y="31"/>
                    <a:pt x="43" y="27"/>
                    <a:pt x="45" y="2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5" y="23"/>
                    <a:pt x="33" y="29"/>
                    <a:pt x="33" y="35"/>
                  </a:cubicBezTo>
                  <a:lnTo>
                    <a:pt x="40" y="36"/>
                  </a:lnTo>
                  <a:close/>
                  <a:moveTo>
                    <a:pt x="40" y="58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58"/>
                    <a:pt x="32" y="58"/>
                    <a:pt x="32" y="58"/>
                  </a:cubicBezTo>
                  <a:lnTo>
                    <a:pt x="40" y="58"/>
                  </a:lnTo>
                  <a:close/>
                  <a:moveTo>
                    <a:pt x="40" y="81"/>
                  </a:moveTo>
                  <a:cubicBezTo>
                    <a:pt x="40" y="80"/>
                    <a:pt x="40" y="79"/>
                    <a:pt x="40" y="78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79"/>
                    <a:pt x="32" y="80"/>
                    <a:pt x="32" y="80"/>
                  </a:cubicBezTo>
                  <a:cubicBezTo>
                    <a:pt x="40" y="81"/>
                    <a:pt x="40" y="81"/>
                    <a:pt x="40" y="81"/>
                  </a:cubicBezTo>
                  <a:close/>
                  <a:moveTo>
                    <a:pt x="30" y="104"/>
                  </a:moveTo>
                  <a:cubicBezTo>
                    <a:pt x="34" y="100"/>
                    <a:pt x="37" y="95"/>
                    <a:pt x="38" y="89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0" y="92"/>
                    <a:pt x="27" y="96"/>
                    <a:pt x="25" y="99"/>
                  </a:cubicBezTo>
                  <a:lnTo>
                    <a:pt x="30" y="104"/>
                  </a:lnTo>
                  <a:close/>
                  <a:moveTo>
                    <a:pt x="9" y="117"/>
                  </a:moveTo>
                  <a:cubicBezTo>
                    <a:pt x="15" y="116"/>
                    <a:pt x="20" y="113"/>
                    <a:pt x="24" y="110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6" y="106"/>
                    <a:pt x="12" y="108"/>
                    <a:pt x="8" y="110"/>
                  </a:cubicBezTo>
                  <a:cubicBezTo>
                    <a:pt x="9" y="117"/>
                    <a:pt x="9" y="117"/>
                    <a:pt x="9" y="117"/>
                  </a:cubicBezTo>
                  <a:close/>
                  <a:moveTo>
                    <a:pt x="15" y="114"/>
                  </a:moveTo>
                  <a:cubicBezTo>
                    <a:pt x="11" y="112"/>
                    <a:pt x="5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" y="118"/>
                    <a:pt x="9" y="119"/>
                    <a:pt x="12" y="121"/>
                  </a:cubicBezTo>
                  <a:cubicBezTo>
                    <a:pt x="15" y="114"/>
                    <a:pt x="15" y="114"/>
                    <a:pt x="15" y="114"/>
                  </a:cubicBezTo>
                  <a:close/>
                  <a:moveTo>
                    <a:pt x="34" y="130"/>
                  </a:moveTo>
                  <a:cubicBezTo>
                    <a:pt x="31" y="125"/>
                    <a:pt x="27" y="121"/>
                    <a:pt x="23" y="118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22" y="127"/>
                    <a:pt x="25" y="130"/>
                    <a:pt x="28" y="134"/>
                  </a:cubicBezTo>
                  <a:cubicBezTo>
                    <a:pt x="34" y="130"/>
                    <a:pt x="34" y="130"/>
                    <a:pt x="34" y="130"/>
                  </a:cubicBezTo>
                  <a:close/>
                  <a:moveTo>
                    <a:pt x="40" y="154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6"/>
                    <a:pt x="39" y="142"/>
                    <a:pt x="38" y="137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2" y="143"/>
                    <a:pt x="32" y="147"/>
                    <a:pt x="32" y="150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0" y="177"/>
                  </a:moveTo>
                  <a:cubicBezTo>
                    <a:pt x="40" y="161"/>
                    <a:pt x="40" y="161"/>
                    <a:pt x="40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77"/>
                    <a:pt x="32" y="177"/>
                    <a:pt x="32" y="177"/>
                  </a:cubicBezTo>
                  <a:lnTo>
                    <a:pt x="40" y="177"/>
                  </a:lnTo>
                  <a:close/>
                  <a:moveTo>
                    <a:pt x="41" y="198"/>
                  </a:moveTo>
                  <a:cubicBezTo>
                    <a:pt x="40" y="195"/>
                    <a:pt x="40" y="192"/>
                    <a:pt x="40" y="189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3"/>
                    <a:pt x="33" y="197"/>
                    <a:pt x="34" y="200"/>
                  </a:cubicBezTo>
                  <a:cubicBezTo>
                    <a:pt x="41" y="198"/>
                    <a:pt x="41" y="198"/>
                    <a:pt x="41" y="198"/>
                  </a:cubicBezTo>
                  <a:close/>
                  <a:moveTo>
                    <a:pt x="53" y="214"/>
                  </a:moveTo>
                  <a:cubicBezTo>
                    <a:pt x="49" y="212"/>
                    <a:pt x="46" y="208"/>
                    <a:pt x="44" y="204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40" y="213"/>
                    <a:pt x="44" y="217"/>
                    <a:pt x="48" y="221"/>
                  </a:cubicBezTo>
                  <a:cubicBezTo>
                    <a:pt x="53" y="214"/>
                    <a:pt x="53" y="214"/>
                    <a:pt x="53" y="214"/>
                  </a:cubicBezTo>
                  <a:close/>
                  <a:moveTo>
                    <a:pt x="72" y="221"/>
                  </a:moveTo>
                  <a:cubicBezTo>
                    <a:pt x="67" y="221"/>
                    <a:pt x="63" y="220"/>
                    <a:pt x="59" y="218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7"/>
                    <a:pt x="66" y="228"/>
                    <a:pt x="72" y="228"/>
                  </a:cubicBezTo>
                  <a:cubicBezTo>
                    <a:pt x="72" y="221"/>
                    <a:pt x="72" y="221"/>
                    <a:pt x="72" y="22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120683" y="2810762"/>
            <a:ext cx="2219790" cy="2192944"/>
            <a:chOff x="7961313" y="2755900"/>
            <a:chExt cx="2176462" cy="215014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486775" y="2755900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7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8 h 440"/>
                <a:gd name="T10" fmla="*/ 432 w 440"/>
                <a:gd name="T11" fmla="*/ 310 h 440"/>
                <a:gd name="T12" fmla="*/ 432 w 440"/>
                <a:gd name="T13" fmla="*/ 303 h 440"/>
                <a:gd name="T14" fmla="*/ 440 w 440"/>
                <a:gd name="T15" fmla="*/ 279 h 440"/>
                <a:gd name="T16" fmla="*/ 440 w 440"/>
                <a:gd name="T17" fmla="*/ 240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8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1 h 440"/>
                <a:gd name="T32" fmla="*/ 421 w 440"/>
                <a:gd name="T33" fmla="*/ 33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5 h 440"/>
                <a:gd name="T72" fmla="*/ 0 w 440"/>
                <a:gd name="T73" fmla="*/ 144 h 440"/>
                <a:gd name="T74" fmla="*/ 8 w 440"/>
                <a:gd name="T75" fmla="*/ 167 h 440"/>
                <a:gd name="T76" fmla="*/ 8 w 440"/>
                <a:gd name="T77" fmla="*/ 215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9 h 440"/>
                <a:gd name="T86" fmla="*/ 8 w 440"/>
                <a:gd name="T87" fmla="*/ 356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9 h 440"/>
                <a:gd name="T96" fmla="*/ 51 w 440"/>
                <a:gd name="T97" fmla="*/ 439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40"/>
                    <a:pt x="390" y="439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9"/>
                  </a:moveTo>
                  <a:cubicBezTo>
                    <a:pt x="408" y="422"/>
                    <a:pt x="404" y="424"/>
                    <a:pt x="399" y="427"/>
                  </a:cubicBezTo>
                  <a:cubicBezTo>
                    <a:pt x="403" y="434"/>
                    <a:pt x="403" y="434"/>
                    <a:pt x="403" y="434"/>
                  </a:cubicBezTo>
                  <a:cubicBezTo>
                    <a:pt x="408" y="431"/>
                    <a:pt x="412" y="428"/>
                    <a:pt x="417" y="425"/>
                  </a:cubicBezTo>
                  <a:cubicBezTo>
                    <a:pt x="411" y="419"/>
                    <a:pt x="411" y="419"/>
                    <a:pt x="411" y="419"/>
                  </a:cubicBezTo>
                  <a:close/>
                  <a:moveTo>
                    <a:pt x="425" y="402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5"/>
                    <a:pt x="430" y="410"/>
                    <a:pt x="432" y="405"/>
                  </a:cubicBezTo>
                  <a:cubicBezTo>
                    <a:pt x="425" y="402"/>
                    <a:pt x="425" y="402"/>
                    <a:pt x="425" y="402"/>
                  </a:cubicBezTo>
                  <a:close/>
                  <a:moveTo>
                    <a:pt x="432" y="381"/>
                  </a:moveTo>
                  <a:cubicBezTo>
                    <a:pt x="431" y="386"/>
                    <a:pt x="430" y="390"/>
                    <a:pt x="428" y="395"/>
                  </a:cubicBezTo>
                  <a:cubicBezTo>
                    <a:pt x="436" y="398"/>
                    <a:pt x="436" y="398"/>
                    <a:pt x="436" y="398"/>
                  </a:cubicBezTo>
                  <a:cubicBezTo>
                    <a:pt x="438" y="393"/>
                    <a:pt x="439" y="387"/>
                    <a:pt x="440" y="381"/>
                  </a:cubicBezTo>
                  <a:cubicBezTo>
                    <a:pt x="432" y="381"/>
                    <a:pt x="432" y="381"/>
                    <a:pt x="432" y="381"/>
                  </a:cubicBezTo>
                  <a:close/>
                  <a:moveTo>
                    <a:pt x="432" y="358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8"/>
                    <a:pt x="440" y="358"/>
                    <a:pt x="440" y="358"/>
                  </a:cubicBezTo>
                  <a:lnTo>
                    <a:pt x="432" y="358"/>
                  </a:lnTo>
                  <a:close/>
                  <a:moveTo>
                    <a:pt x="432" y="334"/>
                  </a:moveTo>
                  <a:cubicBezTo>
                    <a:pt x="432" y="350"/>
                    <a:pt x="432" y="350"/>
                    <a:pt x="432" y="350"/>
                  </a:cubicBezTo>
                  <a:cubicBezTo>
                    <a:pt x="440" y="350"/>
                    <a:pt x="440" y="350"/>
                    <a:pt x="440" y="350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3"/>
                    <a:pt x="432" y="303"/>
                    <a:pt x="432" y="303"/>
                  </a:cubicBezTo>
                  <a:cubicBezTo>
                    <a:pt x="440" y="303"/>
                    <a:pt x="440" y="303"/>
                    <a:pt x="440" y="303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40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40"/>
                    <a:pt x="440" y="240"/>
                    <a:pt x="440" y="240"/>
                  </a:cubicBezTo>
                  <a:lnTo>
                    <a:pt x="432" y="240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3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3"/>
                    <a:pt x="440" y="193"/>
                    <a:pt x="440" y="193"/>
                  </a:cubicBezTo>
                  <a:lnTo>
                    <a:pt x="432" y="193"/>
                  </a:lnTo>
                  <a:close/>
                  <a:moveTo>
                    <a:pt x="432" y="169"/>
                  </a:moveTo>
                  <a:cubicBezTo>
                    <a:pt x="432" y="185"/>
                    <a:pt x="432" y="185"/>
                    <a:pt x="432" y="185"/>
                  </a:cubicBezTo>
                  <a:cubicBezTo>
                    <a:pt x="440" y="185"/>
                    <a:pt x="440" y="185"/>
                    <a:pt x="440" y="185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6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6"/>
                    <a:pt x="440" y="146"/>
                    <a:pt x="440" y="146"/>
                  </a:cubicBezTo>
                  <a:lnTo>
                    <a:pt x="432" y="146"/>
                  </a:lnTo>
                  <a:close/>
                  <a:moveTo>
                    <a:pt x="432" y="122"/>
                  </a:moveTo>
                  <a:cubicBezTo>
                    <a:pt x="432" y="138"/>
                    <a:pt x="432" y="138"/>
                    <a:pt x="432" y="138"/>
                  </a:cubicBezTo>
                  <a:cubicBezTo>
                    <a:pt x="440" y="138"/>
                    <a:pt x="440" y="138"/>
                    <a:pt x="440" y="138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1"/>
                    <a:pt x="432" y="91"/>
                    <a:pt x="432" y="91"/>
                  </a:cubicBezTo>
                  <a:cubicBezTo>
                    <a:pt x="440" y="91"/>
                    <a:pt x="440" y="91"/>
                    <a:pt x="440" y="91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2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6"/>
                    <a:pt x="438" y="51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3"/>
                  </a:moveTo>
                  <a:cubicBezTo>
                    <a:pt x="424" y="37"/>
                    <a:pt x="426" y="41"/>
                    <a:pt x="428" y="45"/>
                  </a:cubicBezTo>
                  <a:cubicBezTo>
                    <a:pt x="436" y="43"/>
                    <a:pt x="436" y="43"/>
                    <a:pt x="436" y="43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3"/>
                    <a:pt x="421" y="33"/>
                    <a:pt x="421" y="33"/>
                  </a:cubicBezTo>
                  <a:close/>
                  <a:moveTo>
                    <a:pt x="405" y="18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19" y="17"/>
                    <a:pt x="414" y="14"/>
                    <a:pt x="410" y="11"/>
                  </a:cubicBezTo>
                  <a:cubicBezTo>
                    <a:pt x="405" y="18"/>
                    <a:pt x="405" y="18"/>
                    <a:pt x="405" y="18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7"/>
                    <a:pt x="402" y="7"/>
                    <a:pt x="402" y="7"/>
                  </a:cubicBezTo>
                  <a:cubicBezTo>
                    <a:pt x="397" y="4"/>
                    <a:pt x="392" y="3"/>
                    <a:pt x="386" y="2"/>
                  </a:cubicBezTo>
                  <a:lnTo>
                    <a:pt x="385" y="9"/>
                  </a:ln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9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1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7"/>
                  </a:moveTo>
                  <a:cubicBezTo>
                    <a:pt x="40" y="14"/>
                    <a:pt x="45" y="12"/>
                    <a:pt x="50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5"/>
                    <a:pt x="37" y="7"/>
                    <a:pt x="32" y="10"/>
                  </a:cubicBezTo>
                  <a:cubicBezTo>
                    <a:pt x="36" y="17"/>
                    <a:pt x="36" y="17"/>
                    <a:pt x="36" y="17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2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9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4"/>
                    <a:pt x="8" y="61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7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7"/>
                    <a:pt x="0" y="97"/>
                    <a:pt x="0" y="97"/>
                  </a:cubicBezTo>
                  <a:lnTo>
                    <a:pt x="8" y="97"/>
                  </a:lnTo>
                  <a:close/>
                  <a:moveTo>
                    <a:pt x="8" y="120"/>
                  </a:moveTo>
                  <a:cubicBezTo>
                    <a:pt x="8" y="105"/>
                    <a:pt x="8" y="105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4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8" y="144"/>
                  </a:lnTo>
                  <a:close/>
                  <a:moveTo>
                    <a:pt x="8" y="167"/>
                  </a:moveTo>
                  <a:cubicBezTo>
                    <a:pt x="8" y="152"/>
                    <a:pt x="8" y="152"/>
                    <a:pt x="8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5"/>
                  </a:moveTo>
                  <a:cubicBezTo>
                    <a:pt x="8" y="199"/>
                    <a:pt x="8" y="199"/>
                    <a:pt x="8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8" y="215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2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2"/>
                    <a:pt x="0" y="262"/>
                    <a:pt x="0" y="262"/>
                  </a:cubicBezTo>
                  <a:lnTo>
                    <a:pt x="8" y="262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9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9"/>
                    <a:pt x="0" y="309"/>
                    <a:pt x="0" y="309"/>
                  </a:cubicBezTo>
                  <a:lnTo>
                    <a:pt x="8" y="309"/>
                  </a:lnTo>
                  <a:close/>
                  <a:moveTo>
                    <a:pt x="8" y="332"/>
                  </a:moveTo>
                  <a:cubicBezTo>
                    <a:pt x="8" y="317"/>
                    <a:pt x="8" y="317"/>
                    <a:pt x="8" y="317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6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6"/>
                    <a:pt x="0" y="356"/>
                    <a:pt x="0" y="356"/>
                  </a:cubicBezTo>
                  <a:lnTo>
                    <a:pt x="8" y="356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4"/>
                    <a:pt x="8" y="364"/>
                    <a:pt x="8" y="364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80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6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9"/>
                    <a:pt x="7" y="404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8"/>
                  </a:moveTo>
                  <a:cubicBezTo>
                    <a:pt x="24" y="414"/>
                    <a:pt x="20" y="411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6"/>
                    <a:pt x="18" y="420"/>
                    <a:pt x="22" y="423"/>
                  </a:cubicBezTo>
                  <a:cubicBezTo>
                    <a:pt x="27" y="418"/>
                    <a:pt x="27" y="418"/>
                    <a:pt x="27" y="418"/>
                  </a:cubicBezTo>
                  <a:close/>
                  <a:moveTo>
                    <a:pt x="46" y="429"/>
                  </a:moveTo>
                  <a:cubicBezTo>
                    <a:pt x="41" y="427"/>
                    <a:pt x="37" y="425"/>
                    <a:pt x="33" y="422"/>
                  </a:cubicBezTo>
                  <a:cubicBezTo>
                    <a:pt x="29" y="429"/>
                    <a:pt x="29" y="429"/>
                    <a:pt x="29" y="429"/>
                  </a:cubicBezTo>
                  <a:cubicBezTo>
                    <a:pt x="33" y="432"/>
                    <a:pt x="38" y="434"/>
                    <a:pt x="43" y="436"/>
                  </a:cubicBezTo>
                  <a:cubicBezTo>
                    <a:pt x="46" y="429"/>
                    <a:pt x="46" y="429"/>
                    <a:pt x="46" y="429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9"/>
                    <a:pt x="51" y="439"/>
                    <a:pt x="51" y="439"/>
                  </a:cubicBezTo>
                  <a:cubicBezTo>
                    <a:pt x="56" y="440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8591550" y="4471988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8704263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759825" y="4471988"/>
              <a:ext cx="12936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eates new sheets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8907463" y="4686300"/>
              <a:ext cx="63158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with cha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529763" y="4686300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9598025" y="4686300"/>
              <a:ext cx="12503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ts</a:t>
              </a:r>
              <a:endParaRPr lang="en-US" altLang="en-US" sz="1836" kern="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7961313" y="3568700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234363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8824913" y="3890963"/>
              <a:ext cx="171450" cy="20320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9091613" y="3756025"/>
              <a:ext cx="171450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9361488" y="3975100"/>
              <a:ext cx="173038" cy="1190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9628188" y="3824288"/>
              <a:ext cx="173038" cy="269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883650" y="3467100"/>
              <a:ext cx="868363" cy="338138"/>
            </a:xfrm>
            <a:custGeom>
              <a:avLst/>
              <a:gdLst>
                <a:gd name="T0" fmla="*/ 346 w 547"/>
                <a:gd name="T1" fmla="*/ 213 h 213"/>
                <a:gd name="T2" fmla="*/ 225 w 547"/>
                <a:gd name="T3" fmla="*/ 40 h 213"/>
                <a:gd name="T4" fmla="*/ 17 w 547"/>
                <a:gd name="T5" fmla="*/ 192 h 213"/>
                <a:gd name="T6" fmla="*/ 0 w 547"/>
                <a:gd name="T7" fmla="*/ 170 h 213"/>
                <a:gd name="T8" fmla="*/ 230 w 547"/>
                <a:gd name="T9" fmla="*/ 0 h 213"/>
                <a:gd name="T10" fmla="*/ 350 w 547"/>
                <a:gd name="T11" fmla="*/ 173 h 213"/>
                <a:gd name="T12" fmla="*/ 535 w 547"/>
                <a:gd name="T13" fmla="*/ 11 h 213"/>
                <a:gd name="T14" fmla="*/ 547 w 547"/>
                <a:gd name="T15" fmla="*/ 23 h 213"/>
                <a:gd name="T16" fmla="*/ 537 w 547"/>
                <a:gd name="T17" fmla="*/ 35 h 213"/>
                <a:gd name="T18" fmla="*/ 542 w 547"/>
                <a:gd name="T19" fmla="*/ 42 h 213"/>
                <a:gd name="T20" fmla="*/ 346 w 547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3">
                  <a:moveTo>
                    <a:pt x="346" y="213"/>
                  </a:moveTo>
                  <a:lnTo>
                    <a:pt x="225" y="40"/>
                  </a:lnTo>
                  <a:lnTo>
                    <a:pt x="17" y="192"/>
                  </a:lnTo>
                  <a:lnTo>
                    <a:pt x="0" y="170"/>
                  </a:lnTo>
                  <a:lnTo>
                    <a:pt x="230" y="0"/>
                  </a:lnTo>
                  <a:lnTo>
                    <a:pt x="350" y="173"/>
                  </a:lnTo>
                  <a:lnTo>
                    <a:pt x="535" y="11"/>
                  </a:lnTo>
                  <a:lnTo>
                    <a:pt x="547" y="23"/>
                  </a:lnTo>
                  <a:lnTo>
                    <a:pt x="537" y="35"/>
                  </a:lnTo>
                  <a:lnTo>
                    <a:pt x="542" y="42"/>
                  </a:lnTo>
                  <a:lnTo>
                    <a:pt x="346" y="21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8824913" y="3692525"/>
              <a:ext cx="127000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9180513" y="3440113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9364663" y="3711575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672638" y="3448050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9386888" y="30940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9386888" y="31384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9386888" y="31845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9386888" y="32289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9161463" y="3014663"/>
              <a:ext cx="301625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SaaS event processing </a:t>
            </a:r>
          </a:p>
        </p:txBody>
      </p:sp>
    </p:spTree>
    <p:extLst>
      <p:ext uri="{BB962C8B-B14F-4D97-AF65-F5344CB8AC3E}">
        <p14:creationId xmlns:p14="http://schemas.microsoft.com/office/powerpoint/2010/main" val="7895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144574" y="2326652"/>
            <a:ext cx="8147326" cy="234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141336" y="2318557"/>
            <a:ext cx="1933209" cy="2304661"/>
            <a:chOff x="2098675" y="2273301"/>
            <a:chExt cx="1895475" cy="225967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098675" y="4098926"/>
              <a:ext cx="13801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Loaded web page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222500" y="4313238"/>
              <a:ext cx="3157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calls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586038" y="43132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740025" y="4313238"/>
              <a:ext cx="60593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</a:t>
              </a:r>
              <a:endParaRPr lang="en-US" altLang="en-US" sz="1836" kern="0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632075" y="2273301"/>
              <a:ext cx="322263" cy="422275"/>
            </a:xfrm>
            <a:custGeom>
              <a:avLst/>
              <a:gdLst>
                <a:gd name="T0" fmla="*/ 46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2 h 112"/>
                <a:gd name="T12" fmla="*/ 17 w 86"/>
                <a:gd name="T13" fmla="*/ 82 h 112"/>
                <a:gd name="T14" fmla="*/ 29 w 86"/>
                <a:gd name="T15" fmla="*/ 61 h 112"/>
                <a:gd name="T16" fmla="*/ 18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70 w 86"/>
                <a:gd name="T25" fmla="*/ 42 h 112"/>
                <a:gd name="T26" fmla="*/ 65 w 86"/>
                <a:gd name="T27" fmla="*/ 22 h 112"/>
                <a:gd name="T28" fmla="*/ 53 w 86"/>
                <a:gd name="T29" fmla="*/ 16 h 112"/>
                <a:gd name="T30" fmla="*/ 31 w 86"/>
                <a:gd name="T31" fmla="*/ 30 h 112"/>
                <a:gd name="T32" fmla="*/ 46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6" y="56"/>
                  </a:moveTo>
                  <a:cubicBezTo>
                    <a:pt x="40" y="66"/>
                    <a:pt x="35" y="75"/>
                    <a:pt x="29" y="84"/>
                  </a:cubicBezTo>
                  <a:cubicBezTo>
                    <a:pt x="28" y="86"/>
                    <a:pt x="27" y="88"/>
                    <a:pt x="28" y="91"/>
                  </a:cubicBezTo>
                  <a:cubicBezTo>
                    <a:pt x="31" y="99"/>
                    <a:pt x="27" y="108"/>
                    <a:pt x="18" y="110"/>
                  </a:cubicBezTo>
                  <a:cubicBezTo>
                    <a:pt x="11" y="112"/>
                    <a:pt x="3" y="107"/>
                    <a:pt x="1" y="98"/>
                  </a:cubicBezTo>
                  <a:cubicBezTo>
                    <a:pt x="0" y="91"/>
                    <a:pt x="6" y="83"/>
                    <a:pt x="14" y="82"/>
                  </a:cubicBezTo>
                  <a:cubicBezTo>
                    <a:pt x="15" y="82"/>
                    <a:pt x="15" y="82"/>
                    <a:pt x="17" y="82"/>
                  </a:cubicBezTo>
                  <a:cubicBezTo>
                    <a:pt x="21" y="75"/>
                    <a:pt x="25" y="69"/>
                    <a:pt x="29" y="61"/>
                  </a:cubicBezTo>
                  <a:cubicBezTo>
                    <a:pt x="21" y="53"/>
                    <a:pt x="16" y="44"/>
                    <a:pt x="18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4" y="43"/>
                    <a:pt x="70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8" y="17"/>
                    <a:pt x="53" y="16"/>
                  </a:cubicBezTo>
                  <a:cubicBezTo>
                    <a:pt x="43" y="14"/>
                    <a:pt x="34" y="21"/>
                    <a:pt x="31" y="30"/>
                  </a:cubicBezTo>
                  <a:cubicBezTo>
                    <a:pt x="28" y="41"/>
                    <a:pt x="32" y="50"/>
                    <a:pt x="46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767013" y="2355851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5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9 w 85"/>
                <a:gd name="T19" fmla="*/ 33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5" y="111"/>
                    <a:pt x="38" y="109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7"/>
                    <a:pt x="57" y="97"/>
                    <a:pt x="65" y="88"/>
                  </a:cubicBezTo>
                  <a:cubicBezTo>
                    <a:pt x="71" y="80"/>
                    <a:pt x="71" y="69"/>
                    <a:pt x="64" y="62"/>
                  </a:cubicBezTo>
                  <a:cubicBezTo>
                    <a:pt x="57" y="53"/>
                    <a:pt x="46" y="53"/>
                    <a:pt x="34" y="61"/>
                  </a:cubicBezTo>
                  <a:cubicBezTo>
                    <a:pt x="29" y="52"/>
                    <a:pt x="24" y="43"/>
                    <a:pt x="19" y="33"/>
                  </a:cubicBezTo>
                  <a:cubicBezTo>
                    <a:pt x="17" y="30"/>
                    <a:pt x="15" y="29"/>
                    <a:pt x="11" y="28"/>
                  </a:cubicBezTo>
                  <a:cubicBezTo>
                    <a:pt x="5" y="27"/>
                    <a:pt x="1" y="21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1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560638" y="2517776"/>
              <a:ext cx="446088" cy="246063"/>
            </a:xfrm>
            <a:custGeom>
              <a:avLst/>
              <a:gdLst>
                <a:gd name="T0" fmla="*/ 90 w 119"/>
                <a:gd name="T1" fmla="*/ 37 h 65"/>
                <a:gd name="T2" fmla="*/ 66 w 119"/>
                <a:gd name="T3" fmla="*/ 37 h 65"/>
                <a:gd name="T4" fmla="*/ 50 w 119"/>
                <a:gd name="T5" fmla="*/ 60 h 65"/>
                <a:gd name="T6" fmla="*/ 28 w 119"/>
                <a:gd name="T7" fmla="*/ 64 h 65"/>
                <a:gd name="T8" fmla="*/ 1 w 119"/>
                <a:gd name="T9" fmla="*/ 34 h 65"/>
                <a:gd name="T10" fmla="*/ 26 w 119"/>
                <a:gd name="T11" fmla="*/ 0 h 65"/>
                <a:gd name="T12" fmla="*/ 29 w 119"/>
                <a:gd name="T13" fmla="*/ 11 h 65"/>
                <a:gd name="T14" fmla="*/ 15 w 119"/>
                <a:gd name="T15" fmla="*/ 38 h 65"/>
                <a:gd name="T16" fmla="*/ 38 w 119"/>
                <a:gd name="T17" fmla="*/ 51 h 65"/>
                <a:gd name="T18" fmla="*/ 54 w 119"/>
                <a:gd name="T19" fmla="*/ 26 h 65"/>
                <a:gd name="T20" fmla="*/ 84 w 119"/>
                <a:gd name="T21" fmla="*/ 26 h 65"/>
                <a:gd name="T22" fmla="*/ 94 w 119"/>
                <a:gd name="T23" fmla="*/ 22 h 65"/>
                <a:gd name="T24" fmla="*/ 113 w 119"/>
                <a:gd name="T25" fmla="*/ 22 h 65"/>
                <a:gd name="T26" fmla="*/ 113 w 119"/>
                <a:gd name="T27" fmla="*/ 42 h 65"/>
                <a:gd name="T28" fmla="*/ 93 w 119"/>
                <a:gd name="T29" fmla="*/ 41 h 65"/>
                <a:gd name="T30" fmla="*/ 90 w 119"/>
                <a:gd name="T3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9" h="65">
                  <a:moveTo>
                    <a:pt x="90" y="37"/>
                  </a:moveTo>
                  <a:cubicBezTo>
                    <a:pt x="66" y="37"/>
                    <a:pt x="66" y="37"/>
                    <a:pt x="66" y="37"/>
                  </a:cubicBezTo>
                  <a:cubicBezTo>
                    <a:pt x="64" y="47"/>
                    <a:pt x="59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4" y="61"/>
                    <a:pt x="2" y="48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3"/>
                    <a:pt x="28" y="7"/>
                    <a:pt x="29" y="11"/>
                  </a:cubicBezTo>
                  <a:cubicBezTo>
                    <a:pt x="15" y="18"/>
                    <a:pt x="11" y="27"/>
                    <a:pt x="15" y="38"/>
                  </a:cubicBezTo>
                  <a:cubicBezTo>
                    <a:pt x="18" y="48"/>
                    <a:pt x="28" y="53"/>
                    <a:pt x="38" y="51"/>
                  </a:cubicBezTo>
                  <a:cubicBezTo>
                    <a:pt x="49" y="49"/>
                    <a:pt x="54" y="40"/>
                    <a:pt x="54" y="26"/>
                  </a:cubicBezTo>
                  <a:cubicBezTo>
                    <a:pt x="64" y="26"/>
                    <a:pt x="74" y="26"/>
                    <a:pt x="84" y="26"/>
                  </a:cubicBezTo>
                  <a:cubicBezTo>
                    <a:pt x="88" y="26"/>
                    <a:pt x="91" y="25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9" y="28"/>
                    <a:pt x="118" y="37"/>
                    <a:pt x="113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7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589338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863975" y="31337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259013" y="3133726"/>
              <a:ext cx="1127125" cy="752475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259013" y="2922588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259013" y="3208338"/>
              <a:ext cx="722313" cy="677863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259013" y="2922588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9"/>
            <p:cNvSpPr>
              <a:spLocks noChangeArrowheads="1"/>
            </p:cNvSpPr>
            <p:nvPr/>
          </p:nvSpPr>
          <p:spPr bwMode="auto">
            <a:xfrm>
              <a:off x="2549525" y="3030538"/>
              <a:ext cx="757238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2293938" y="2963863"/>
              <a:ext cx="220663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49500" y="3013076"/>
              <a:ext cx="165100" cy="127000"/>
            </a:xfrm>
            <a:custGeom>
              <a:avLst/>
              <a:gdLst>
                <a:gd name="T0" fmla="*/ 26 w 104"/>
                <a:gd name="T1" fmla="*/ 47 h 80"/>
                <a:gd name="T2" fmla="*/ 59 w 104"/>
                <a:gd name="T3" fmla="*/ 80 h 80"/>
                <a:gd name="T4" fmla="*/ 43 w 104"/>
                <a:gd name="T5" fmla="*/ 80 h 80"/>
                <a:gd name="T6" fmla="*/ 0 w 104"/>
                <a:gd name="T7" fmla="*/ 40 h 80"/>
                <a:gd name="T8" fmla="*/ 43 w 104"/>
                <a:gd name="T9" fmla="*/ 0 h 80"/>
                <a:gd name="T10" fmla="*/ 59 w 104"/>
                <a:gd name="T11" fmla="*/ 0 h 80"/>
                <a:gd name="T12" fmla="*/ 26 w 104"/>
                <a:gd name="T13" fmla="*/ 33 h 80"/>
                <a:gd name="T14" fmla="*/ 104 w 104"/>
                <a:gd name="T15" fmla="*/ 33 h 80"/>
                <a:gd name="T16" fmla="*/ 104 w 104"/>
                <a:gd name="T17" fmla="*/ 47 h 80"/>
                <a:gd name="T18" fmla="*/ 26 w 104"/>
                <a:gd name="T19" fmla="*/ 4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0">
                  <a:moveTo>
                    <a:pt x="26" y="47"/>
                  </a:moveTo>
                  <a:lnTo>
                    <a:pt x="59" y="80"/>
                  </a:lnTo>
                  <a:lnTo>
                    <a:pt x="43" y="80"/>
                  </a:lnTo>
                  <a:lnTo>
                    <a:pt x="0" y="40"/>
                  </a:lnTo>
                  <a:lnTo>
                    <a:pt x="43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789238" y="3687763"/>
              <a:ext cx="68263" cy="41275"/>
            </a:xfrm>
            <a:custGeom>
              <a:avLst/>
              <a:gdLst>
                <a:gd name="T0" fmla="*/ 43 w 43"/>
                <a:gd name="T1" fmla="*/ 9 h 26"/>
                <a:gd name="T2" fmla="*/ 21 w 43"/>
                <a:gd name="T3" fmla="*/ 0 h 26"/>
                <a:gd name="T4" fmla="*/ 0 w 43"/>
                <a:gd name="T5" fmla="*/ 9 h 26"/>
                <a:gd name="T6" fmla="*/ 9 w 43"/>
                <a:gd name="T7" fmla="*/ 26 h 26"/>
                <a:gd name="T8" fmla="*/ 21 w 43"/>
                <a:gd name="T9" fmla="*/ 21 h 26"/>
                <a:gd name="T10" fmla="*/ 33 w 43"/>
                <a:gd name="T11" fmla="*/ 26 h 26"/>
                <a:gd name="T12" fmla="*/ 43 w 43"/>
                <a:gd name="T13" fmla="*/ 9 h 26"/>
                <a:gd name="T14" fmla="*/ 43 w 43"/>
                <a:gd name="T1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6">
                  <a:moveTo>
                    <a:pt x="43" y="9"/>
                  </a:moveTo>
                  <a:lnTo>
                    <a:pt x="21" y="0"/>
                  </a:lnTo>
                  <a:lnTo>
                    <a:pt x="0" y="9"/>
                  </a:lnTo>
                  <a:lnTo>
                    <a:pt x="9" y="26"/>
                  </a:lnTo>
                  <a:lnTo>
                    <a:pt x="21" y="21"/>
                  </a:lnTo>
                  <a:lnTo>
                    <a:pt x="33" y="26"/>
                  </a:lnTo>
                  <a:lnTo>
                    <a:pt x="43" y="9"/>
                  </a:lnTo>
                  <a:lnTo>
                    <a:pt x="43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2762250" y="3717926"/>
              <a:ext cx="15875" cy="25400"/>
            </a:xfrm>
            <a:custGeom>
              <a:avLst/>
              <a:gdLst>
                <a:gd name="T0" fmla="*/ 0 w 10"/>
                <a:gd name="T1" fmla="*/ 0 h 16"/>
                <a:gd name="T2" fmla="*/ 0 w 10"/>
                <a:gd name="T3" fmla="*/ 0 h 16"/>
                <a:gd name="T4" fmla="*/ 10 w 10"/>
                <a:gd name="T5" fmla="*/ 16 h 16"/>
                <a:gd name="T6" fmla="*/ 10 w 10"/>
                <a:gd name="T7" fmla="*/ 16 h 16"/>
                <a:gd name="T8" fmla="*/ 0 w 1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2684463" y="3717926"/>
              <a:ext cx="93663" cy="66675"/>
            </a:xfrm>
            <a:custGeom>
              <a:avLst/>
              <a:gdLst>
                <a:gd name="T0" fmla="*/ 0 w 59"/>
                <a:gd name="T1" fmla="*/ 26 h 42"/>
                <a:gd name="T2" fmla="*/ 0 w 59"/>
                <a:gd name="T3" fmla="*/ 26 h 42"/>
                <a:gd name="T4" fmla="*/ 9 w 59"/>
                <a:gd name="T5" fmla="*/ 42 h 42"/>
                <a:gd name="T6" fmla="*/ 9 w 59"/>
                <a:gd name="T7" fmla="*/ 42 h 42"/>
                <a:gd name="T8" fmla="*/ 0 w 59"/>
                <a:gd name="T9" fmla="*/ 26 h 42"/>
                <a:gd name="T10" fmla="*/ 0 w 59"/>
                <a:gd name="T11" fmla="*/ 26 h 42"/>
                <a:gd name="T12" fmla="*/ 0 w 59"/>
                <a:gd name="T13" fmla="*/ 26 h 42"/>
                <a:gd name="T14" fmla="*/ 9 w 59"/>
                <a:gd name="T15" fmla="*/ 42 h 42"/>
                <a:gd name="T16" fmla="*/ 9 w 59"/>
                <a:gd name="T17" fmla="*/ 42 h 42"/>
                <a:gd name="T18" fmla="*/ 0 w 59"/>
                <a:gd name="T19" fmla="*/ 26 h 42"/>
                <a:gd name="T20" fmla="*/ 49 w 59"/>
                <a:gd name="T21" fmla="*/ 0 h 42"/>
                <a:gd name="T22" fmla="*/ 16 w 59"/>
                <a:gd name="T23" fmla="*/ 16 h 42"/>
                <a:gd name="T24" fmla="*/ 26 w 59"/>
                <a:gd name="T25" fmla="*/ 35 h 42"/>
                <a:gd name="T26" fmla="*/ 59 w 59"/>
                <a:gd name="T27" fmla="*/ 16 h 42"/>
                <a:gd name="T28" fmla="*/ 49 w 59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42"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49" y="0"/>
                  </a:moveTo>
                  <a:lnTo>
                    <a:pt x="16" y="16"/>
                  </a:lnTo>
                  <a:lnTo>
                    <a:pt x="26" y="35"/>
                  </a:lnTo>
                  <a:lnTo>
                    <a:pt x="59" y="1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646363" y="3754438"/>
              <a:ext cx="52388" cy="60325"/>
            </a:xfrm>
            <a:custGeom>
              <a:avLst/>
              <a:gdLst>
                <a:gd name="T0" fmla="*/ 24 w 33"/>
                <a:gd name="T1" fmla="*/ 3 h 38"/>
                <a:gd name="T2" fmla="*/ 7 w 33"/>
                <a:gd name="T3" fmla="*/ 12 h 38"/>
                <a:gd name="T4" fmla="*/ 12 w 33"/>
                <a:gd name="T5" fmla="*/ 19 h 38"/>
                <a:gd name="T6" fmla="*/ 21 w 33"/>
                <a:gd name="T7" fmla="*/ 22 h 38"/>
                <a:gd name="T8" fmla="*/ 24 w 33"/>
                <a:gd name="T9" fmla="*/ 3 h 38"/>
                <a:gd name="T10" fmla="*/ 5 w 33"/>
                <a:gd name="T11" fmla="*/ 0 h 38"/>
                <a:gd name="T12" fmla="*/ 0 w 33"/>
                <a:gd name="T13" fmla="*/ 38 h 38"/>
                <a:gd name="T14" fmla="*/ 33 w 33"/>
                <a:gd name="T15" fmla="*/ 19 h 38"/>
                <a:gd name="T16" fmla="*/ 24 w 33"/>
                <a:gd name="T17" fmla="*/ 3 h 38"/>
                <a:gd name="T18" fmla="*/ 24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24" y="3"/>
                  </a:moveTo>
                  <a:lnTo>
                    <a:pt x="7" y="12"/>
                  </a:lnTo>
                  <a:lnTo>
                    <a:pt x="12" y="19"/>
                  </a:lnTo>
                  <a:lnTo>
                    <a:pt x="21" y="22"/>
                  </a:lnTo>
                  <a:lnTo>
                    <a:pt x="24" y="3"/>
                  </a:lnTo>
                  <a:lnTo>
                    <a:pt x="5" y="0"/>
                  </a:lnTo>
                  <a:lnTo>
                    <a:pt x="0" y="38"/>
                  </a:lnTo>
                  <a:lnTo>
                    <a:pt x="33" y="19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662238" y="3724276"/>
              <a:ext cx="30163" cy="4763"/>
            </a:xfrm>
            <a:custGeom>
              <a:avLst/>
              <a:gdLst>
                <a:gd name="T0" fmla="*/ 19 w 19"/>
                <a:gd name="T1" fmla="*/ 3 h 3"/>
                <a:gd name="T2" fmla="*/ 19 w 19"/>
                <a:gd name="T3" fmla="*/ 3 h 3"/>
                <a:gd name="T4" fmla="*/ 0 w 19"/>
                <a:gd name="T5" fmla="*/ 0 h 3"/>
                <a:gd name="T6" fmla="*/ 0 w 19"/>
                <a:gd name="T7" fmla="*/ 0 h 3"/>
                <a:gd name="T8" fmla="*/ 19 w 1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3"/>
                  </a:moveTo>
                  <a:lnTo>
                    <a:pt x="19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2662238" y="3638551"/>
              <a:ext cx="44450" cy="90488"/>
            </a:xfrm>
            <a:custGeom>
              <a:avLst/>
              <a:gdLst>
                <a:gd name="T0" fmla="*/ 28 w 28"/>
                <a:gd name="T1" fmla="*/ 2 h 57"/>
                <a:gd name="T2" fmla="*/ 28 w 28"/>
                <a:gd name="T3" fmla="*/ 2 h 57"/>
                <a:gd name="T4" fmla="*/ 9 w 28"/>
                <a:gd name="T5" fmla="*/ 0 h 57"/>
                <a:gd name="T6" fmla="*/ 9 w 28"/>
                <a:gd name="T7" fmla="*/ 0 h 57"/>
                <a:gd name="T8" fmla="*/ 28 w 28"/>
                <a:gd name="T9" fmla="*/ 2 h 57"/>
                <a:gd name="T10" fmla="*/ 19 w 28"/>
                <a:gd name="T11" fmla="*/ 57 h 57"/>
                <a:gd name="T12" fmla="*/ 23 w 28"/>
                <a:gd name="T13" fmla="*/ 21 h 57"/>
                <a:gd name="T14" fmla="*/ 4 w 28"/>
                <a:gd name="T15" fmla="*/ 16 h 57"/>
                <a:gd name="T16" fmla="*/ 0 w 28"/>
                <a:gd name="T17" fmla="*/ 54 h 57"/>
                <a:gd name="T18" fmla="*/ 19 w 28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7">
                  <a:moveTo>
                    <a:pt x="28" y="2"/>
                  </a:moveTo>
                  <a:lnTo>
                    <a:pt x="28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28" y="2"/>
                  </a:lnTo>
                  <a:close/>
                  <a:moveTo>
                    <a:pt x="19" y="57"/>
                  </a:moveTo>
                  <a:lnTo>
                    <a:pt x="23" y="21"/>
                  </a:lnTo>
                  <a:lnTo>
                    <a:pt x="4" y="16"/>
                  </a:lnTo>
                  <a:lnTo>
                    <a:pt x="0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665413" y="3578226"/>
              <a:ext cx="44450" cy="63500"/>
            </a:xfrm>
            <a:custGeom>
              <a:avLst/>
              <a:gdLst>
                <a:gd name="T0" fmla="*/ 26 w 28"/>
                <a:gd name="T1" fmla="*/ 40 h 40"/>
                <a:gd name="T2" fmla="*/ 28 w 28"/>
                <a:gd name="T3" fmla="*/ 16 h 40"/>
                <a:gd name="T4" fmla="*/ 12 w 28"/>
                <a:gd name="T5" fmla="*/ 0 h 40"/>
                <a:gd name="T6" fmla="*/ 0 w 28"/>
                <a:gd name="T7" fmla="*/ 14 h 40"/>
                <a:gd name="T8" fmla="*/ 9 w 28"/>
                <a:gd name="T9" fmla="*/ 24 h 40"/>
                <a:gd name="T10" fmla="*/ 7 w 28"/>
                <a:gd name="T11" fmla="*/ 38 h 40"/>
                <a:gd name="T12" fmla="*/ 26 w 28"/>
                <a:gd name="T13" fmla="*/ 40 h 40"/>
                <a:gd name="T14" fmla="*/ 26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26" y="40"/>
                  </a:moveTo>
                  <a:lnTo>
                    <a:pt x="28" y="16"/>
                  </a:lnTo>
                  <a:lnTo>
                    <a:pt x="12" y="0"/>
                  </a:lnTo>
                  <a:lnTo>
                    <a:pt x="0" y="14"/>
                  </a:lnTo>
                  <a:lnTo>
                    <a:pt x="9" y="24"/>
                  </a:lnTo>
                  <a:lnTo>
                    <a:pt x="7" y="38"/>
                  </a:lnTo>
                  <a:lnTo>
                    <a:pt x="26" y="40"/>
                  </a:lnTo>
                  <a:lnTo>
                    <a:pt x="2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2643188" y="3559176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12 w 14"/>
                <a:gd name="T3" fmla="*/ 0 h 12"/>
                <a:gd name="T4" fmla="*/ 0 w 14"/>
                <a:gd name="T5" fmla="*/ 12 h 12"/>
                <a:gd name="T6" fmla="*/ 0 w 14"/>
                <a:gd name="T7" fmla="*/ 12 h 12"/>
                <a:gd name="T8" fmla="*/ 14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12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 noEditPoints="1"/>
            </p:cNvSpPr>
            <p:nvPr/>
          </p:nvSpPr>
          <p:spPr bwMode="auto">
            <a:xfrm>
              <a:off x="2579688" y="3495676"/>
              <a:ext cx="82550" cy="82550"/>
            </a:xfrm>
            <a:custGeom>
              <a:avLst/>
              <a:gdLst>
                <a:gd name="T0" fmla="*/ 11 w 52"/>
                <a:gd name="T1" fmla="*/ 0 h 52"/>
                <a:gd name="T2" fmla="*/ 11 w 52"/>
                <a:gd name="T3" fmla="*/ 0 h 52"/>
                <a:gd name="T4" fmla="*/ 0 w 52"/>
                <a:gd name="T5" fmla="*/ 14 h 52"/>
                <a:gd name="T6" fmla="*/ 0 w 52"/>
                <a:gd name="T7" fmla="*/ 14 h 52"/>
                <a:gd name="T8" fmla="*/ 11 w 52"/>
                <a:gd name="T9" fmla="*/ 0 h 52"/>
                <a:gd name="T10" fmla="*/ 52 w 52"/>
                <a:gd name="T11" fmla="*/ 40 h 52"/>
                <a:gd name="T12" fmla="*/ 26 w 52"/>
                <a:gd name="T13" fmla="*/ 14 h 52"/>
                <a:gd name="T14" fmla="*/ 14 w 52"/>
                <a:gd name="T15" fmla="*/ 26 h 52"/>
                <a:gd name="T16" fmla="*/ 40 w 52"/>
                <a:gd name="T17" fmla="*/ 52 h 52"/>
                <a:gd name="T18" fmla="*/ 52 w 52"/>
                <a:gd name="T1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11" y="0"/>
                  </a:moveTo>
                  <a:lnTo>
                    <a:pt x="11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1" y="0"/>
                  </a:lnTo>
                  <a:close/>
                  <a:moveTo>
                    <a:pt x="52" y="40"/>
                  </a:moveTo>
                  <a:lnTo>
                    <a:pt x="26" y="14"/>
                  </a:lnTo>
                  <a:lnTo>
                    <a:pt x="14" y="26"/>
                  </a:lnTo>
                  <a:lnTo>
                    <a:pt x="40" y="52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533650" y="3465513"/>
              <a:ext cx="63500" cy="52388"/>
            </a:xfrm>
            <a:custGeom>
              <a:avLst/>
              <a:gdLst>
                <a:gd name="T0" fmla="*/ 40 w 40"/>
                <a:gd name="T1" fmla="*/ 19 h 33"/>
                <a:gd name="T2" fmla="*/ 29 w 40"/>
                <a:gd name="T3" fmla="*/ 7 h 33"/>
                <a:gd name="T4" fmla="*/ 21 w 40"/>
                <a:gd name="T5" fmla="*/ 11 h 33"/>
                <a:gd name="T6" fmla="*/ 24 w 40"/>
                <a:gd name="T7" fmla="*/ 21 h 33"/>
                <a:gd name="T8" fmla="*/ 40 w 40"/>
                <a:gd name="T9" fmla="*/ 19 h 33"/>
                <a:gd name="T10" fmla="*/ 38 w 40"/>
                <a:gd name="T11" fmla="*/ 0 h 33"/>
                <a:gd name="T12" fmla="*/ 0 w 40"/>
                <a:gd name="T13" fmla="*/ 7 h 33"/>
                <a:gd name="T14" fmla="*/ 29 w 40"/>
                <a:gd name="T15" fmla="*/ 33 h 33"/>
                <a:gd name="T16" fmla="*/ 40 w 40"/>
                <a:gd name="T17" fmla="*/ 19 h 33"/>
                <a:gd name="T18" fmla="*/ 4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40" y="19"/>
                  </a:moveTo>
                  <a:lnTo>
                    <a:pt x="29" y="7"/>
                  </a:lnTo>
                  <a:lnTo>
                    <a:pt x="21" y="11"/>
                  </a:lnTo>
                  <a:lnTo>
                    <a:pt x="24" y="21"/>
                  </a:lnTo>
                  <a:lnTo>
                    <a:pt x="40" y="19"/>
                  </a:lnTo>
                  <a:lnTo>
                    <a:pt x="38" y="0"/>
                  </a:lnTo>
                  <a:lnTo>
                    <a:pt x="0" y="7"/>
                  </a:lnTo>
                  <a:lnTo>
                    <a:pt x="29" y="33"/>
                  </a:lnTo>
                  <a:lnTo>
                    <a:pt x="40" y="19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624138" y="3460751"/>
              <a:ext cx="3175" cy="30163"/>
            </a:xfrm>
            <a:custGeom>
              <a:avLst/>
              <a:gdLst>
                <a:gd name="T0" fmla="*/ 2 w 2"/>
                <a:gd name="T1" fmla="*/ 19 h 19"/>
                <a:gd name="T2" fmla="*/ 2 w 2"/>
                <a:gd name="T3" fmla="*/ 19 h 19"/>
                <a:gd name="T4" fmla="*/ 0 w 2"/>
                <a:gd name="T5" fmla="*/ 0 h 19"/>
                <a:gd name="T6" fmla="*/ 0 w 2"/>
                <a:gd name="T7" fmla="*/ 0 h 19"/>
                <a:gd name="T8" fmla="*/ 2 w 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9">
                  <a:moveTo>
                    <a:pt x="2" y="19"/>
                  </a:moveTo>
                  <a:lnTo>
                    <a:pt x="2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2624138" y="3449638"/>
              <a:ext cx="93663" cy="41275"/>
            </a:xfrm>
            <a:custGeom>
              <a:avLst/>
              <a:gdLst>
                <a:gd name="T0" fmla="*/ 59 w 59"/>
                <a:gd name="T1" fmla="*/ 19 h 26"/>
                <a:gd name="T2" fmla="*/ 59 w 59"/>
                <a:gd name="T3" fmla="*/ 19 h 26"/>
                <a:gd name="T4" fmla="*/ 57 w 59"/>
                <a:gd name="T5" fmla="*/ 0 h 26"/>
                <a:gd name="T6" fmla="*/ 57 w 59"/>
                <a:gd name="T7" fmla="*/ 0 h 26"/>
                <a:gd name="T8" fmla="*/ 59 w 59"/>
                <a:gd name="T9" fmla="*/ 19 h 26"/>
                <a:gd name="T10" fmla="*/ 59 w 59"/>
                <a:gd name="T11" fmla="*/ 19 h 26"/>
                <a:gd name="T12" fmla="*/ 59 w 59"/>
                <a:gd name="T13" fmla="*/ 19 h 26"/>
                <a:gd name="T14" fmla="*/ 57 w 59"/>
                <a:gd name="T15" fmla="*/ 0 h 26"/>
                <a:gd name="T16" fmla="*/ 57 w 59"/>
                <a:gd name="T17" fmla="*/ 0 h 26"/>
                <a:gd name="T18" fmla="*/ 59 w 59"/>
                <a:gd name="T19" fmla="*/ 19 h 26"/>
                <a:gd name="T20" fmla="*/ 2 w 59"/>
                <a:gd name="T21" fmla="*/ 26 h 26"/>
                <a:gd name="T22" fmla="*/ 40 w 59"/>
                <a:gd name="T23" fmla="*/ 21 h 26"/>
                <a:gd name="T24" fmla="*/ 38 w 59"/>
                <a:gd name="T25" fmla="*/ 2 h 26"/>
                <a:gd name="T26" fmla="*/ 0 w 59"/>
                <a:gd name="T27" fmla="*/ 7 h 26"/>
                <a:gd name="T28" fmla="*/ 2 w 59"/>
                <a:gd name="T2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6"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2" y="26"/>
                  </a:moveTo>
                  <a:lnTo>
                    <a:pt x="40" y="21"/>
                  </a:lnTo>
                  <a:lnTo>
                    <a:pt x="38" y="2"/>
                  </a:lnTo>
                  <a:lnTo>
                    <a:pt x="0" y="7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2714625" y="3427413"/>
              <a:ext cx="55563" cy="52388"/>
            </a:xfrm>
            <a:custGeom>
              <a:avLst/>
              <a:gdLst>
                <a:gd name="T0" fmla="*/ 2 w 35"/>
                <a:gd name="T1" fmla="*/ 33 h 33"/>
                <a:gd name="T2" fmla="*/ 26 w 35"/>
                <a:gd name="T3" fmla="*/ 28 h 33"/>
                <a:gd name="T4" fmla="*/ 35 w 35"/>
                <a:gd name="T5" fmla="*/ 7 h 33"/>
                <a:gd name="T6" fmla="*/ 19 w 35"/>
                <a:gd name="T7" fmla="*/ 0 h 33"/>
                <a:gd name="T8" fmla="*/ 12 w 35"/>
                <a:gd name="T9" fmla="*/ 12 h 33"/>
                <a:gd name="T10" fmla="*/ 0 w 35"/>
                <a:gd name="T11" fmla="*/ 14 h 33"/>
                <a:gd name="T12" fmla="*/ 2 w 35"/>
                <a:gd name="T13" fmla="*/ 33 h 33"/>
                <a:gd name="T14" fmla="*/ 2 w 35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" y="33"/>
                  </a:moveTo>
                  <a:lnTo>
                    <a:pt x="26" y="28"/>
                  </a:lnTo>
                  <a:lnTo>
                    <a:pt x="35" y="7"/>
                  </a:lnTo>
                  <a:lnTo>
                    <a:pt x="19" y="0"/>
                  </a:lnTo>
                  <a:lnTo>
                    <a:pt x="12" y="12"/>
                  </a:lnTo>
                  <a:lnTo>
                    <a:pt x="0" y="14"/>
                  </a:lnTo>
                  <a:lnTo>
                    <a:pt x="2" y="33"/>
                  </a:lnTo>
                  <a:lnTo>
                    <a:pt x="2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2755900" y="3400426"/>
              <a:ext cx="30163" cy="11113"/>
            </a:xfrm>
            <a:custGeom>
              <a:avLst/>
              <a:gdLst>
                <a:gd name="T0" fmla="*/ 19 w 19"/>
                <a:gd name="T1" fmla="*/ 7 h 7"/>
                <a:gd name="T2" fmla="*/ 19 w 19"/>
                <a:gd name="T3" fmla="*/ 7 h 7"/>
                <a:gd name="T4" fmla="*/ 0 w 19"/>
                <a:gd name="T5" fmla="*/ 0 h 7"/>
                <a:gd name="T6" fmla="*/ 0 w 19"/>
                <a:gd name="T7" fmla="*/ 0 h 7"/>
                <a:gd name="T8" fmla="*/ 19 w 1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19" y="7"/>
                  </a:moveTo>
                  <a:lnTo>
                    <a:pt x="19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755900" y="3317876"/>
              <a:ext cx="66675" cy="93663"/>
            </a:xfrm>
            <a:custGeom>
              <a:avLst/>
              <a:gdLst>
                <a:gd name="T0" fmla="*/ 42 w 42"/>
                <a:gd name="T1" fmla="*/ 9 h 59"/>
                <a:gd name="T2" fmla="*/ 42 w 42"/>
                <a:gd name="T3" fmla="*/ 9 h 59"/>
                <a:gd name="T4" fmla="*/ 26 w 42"/>
                <a:gd name="T5" fmla="*/ 0 h 59"/>
                <a:gd name="T6" fmla="*/ 26 w 42"/>
                <a:gd name="T7" fmla="*/ 0 h 59"/>
                <a:gd name="T8" fmla="*/ 42 w 42"/>
                <a:gd name="T9" fmla="*/ 9 h 59"/>
                <a:gd name="T10" fmla="*/ 42 w 42"/>
                <a:gd name="T11" fmla="*/ 9 h 59"/>
                <a:gd name="T12" fmla="*/ 42 w 42"/>
                <a:gd name="T13" fmla="*/ 9 h 59"/>
                <a:gd name="T14" fmla="*/ 26 w 42"/>
                <a:gd name="T15" fmla="*/ 0 h 59"/>
                <a:gd name="T16" fmla="*/ 26 w 42"/>
                <a:gd name="T17" fmla="*/ 0 h 59"/>
                <a:gd name="T18" fmla="*/ 42 w 42"/>
                <a:gd name="T19" fmla="*/ 9 h 59"/>
                <a:gd name="T20" fmla="*/ 19 w 42"/>
                <a:gd name="T21" fmla="*/ 59 h 59"/>
                <a:gd name="T22" fmla="*/ 35 w 42"/>
                <a:gd name="T23" fmla="*/ 26 h 59"/>
                <a:gd name="T24" fmla="*/ 16 w 42"/>
                <a:gd name="T25" fmla="*/ 17 h 59"/>
                <a:gd name="T26" fmla="*/ 0 w 42"/>
                <a:gd name="T27" fmla="*/ 52 h 59"/>
                <a:gd name="T28" fmla="*/ 19 w 42"/>
                <a:gd name="T2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59"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19" y="59"/>
                  </a:moveTo>
                  <a:lnTo>
                    <a:pt x="35" y="26"/>
                  </a:lnTo>
                  <a:lnTo>
                    <a:pt x="16" y="17"/>
                  </a:lnTo>
                  <a:lnTo>
                    <a:pt x="0" y="52"/>
                  </a:lnTo>
                  <a:lnTo>
                    <a:pt x="19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2797175" y="3265488"/>
              <a:ext cx="52388" cy="66675"/>
            </a:xfrm>
            <a:custGeom>
              <a:avLst/>
              <a:gdLst>
                <a:gd name="T0" fmla="*/ 16 w 33"/>
                <a:gd name="T1" fmla="*/ 42 h 42"/>
                <a:gd name="T2" fmla="*/ 26 w 33"/>
                <a:gd name="T3" fmla="*/ 26 h 42"/>
                <a:gd name="T4" fmla="*/ 16 w 33"/>
                <a:gd name="T5" fmla="*/ 21 h 42"/>
                <a:gd name="T6" fmla="*/ 7 w 33"/>
                <a:gd name="T7" fmla="*/ 26 h 42"/>
                <a:gd name="T8" fmla="*/ 16 w 33"/>
                <a:gd name="T9" fmla="*/ 42 h 42"/>
                <a:gd name="T10" fmla="*/ 33 w 33"/>
                <a:gd name="T11" fmla="*/ 33 h 42"/>
                <a:gd name="T12" fmla="*/ 16 w 33"/>
                <a:gd name="T13" fmla="*/ 0 h 42"/>
                <a:gd name="T14" fmla="*/ 0 w 33"/>
                <a:gd name="T15" fmla="*/ 33 h 42"/>
                <a:gd name="T16" fmla="*/ 16 w 33"/>
                <a:gd name="T17" fmla="*/ 42 h 42"/>
                <a:gd name="T18" fmla="*/ 16 w 33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2">
                  <a:moveTo>
                    <a:pt x="16" y="42"/>
                  </a:moveTo>
                  <a:lnTo>
                    <a:pt x="26" y="26"/>
                  </a:lnTo>
                  <a:lnTo>
                    <a:pt x="16" y="21"/>
                  </a:lnTo>
                  <a:lnTo>
                    <a:pt x="7" y="26"/>
                  </a:lnTo>
                  <a:lnTo>
                    <a:pt x="16" y="42"/>
                  </a:lnTo>
                  <a:lnTo>
                    <a:pt x="33" y="33"/>
                  </a:lnTo>
                  <a:lnTo>
                    <a:pt x="16" y="0"/>
                  </a:lnTo>
                  <a:lnTo>
                    <a:pt x="0" y="33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2833688" y="3344863"/>
              <a:ext cx="30163" cy="14288"/>
            </a:xfrm>
            <a:custGeom>
              <a:avLst/>
              <a:gdLst>
                <a:gd name="T0" fmla="*/ 0 w 19"/>
                <a:gd name="T1" fmla="*/ 9 h 9"/>
                <a:gd name="T2" fmla="*/ 0 w 19"/>
                <a:gd name="T3" fmla="*/ 9 h 9"/>
                <a:gd name="T4" fmla="*/ 19 w 19"/>
                <a:gd name="T5" fmla="*/ 0 h 9"/>
                <a:gd name="T6" fmla="*/ 19 w 19"/>
                <a:gd name="T7" fmla="*/ 0 h 9"/>
                <a:gd name="T8" fmla="*/ 0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lnTo>
                    <a:pt x="0" y="9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2833688" y="3344863"/>
              <a:ext cx="68263" cy="93663"/>
            </a:xfrm>
            <a:custGeom>
              <a:avLst/>
              <a:gdLst>
                <a:gd name="T0" fmla="*/ 26 w 43"/>
                <a:gd name="T1" fmla="*/ 59 h 59"/>
                <a:gd name="T2" fmla="*/ 26 w 43"/>
                <a:gd name="T3" fmla="*/ 59 h 59"/>
                <a:gd name="T4" fmla="*/ 43 w 43"/>
                <a:gd name="T5" fmla="*/ 52 h 59"/>
                <a:gd name="T6" fmla="*/ 43 w 43"/>
                <a:gd name="T7" fmla="*/ 52 h 59"/>
                <a:gd name="T8" fmla="*/ 26 w 43"/>
                <a:gd name="T9" fmla="*/ 59 h 59"/>
                <a:gd name="T10" fmla="*/ 26 w 43"/>
                <a:gd name="T11" fmla="*/ 59 h 59"/>
                <a:gd name="T12" fmla="*/ 26 w 43"/>
                <a:gd name="T13" fmla="*/ 59 h 59"/>
                <a:gd name="T14" fmla="*/ 43 w 43"/>
                <a:gd name="T15" fmla="*/ 52 h 59"/>
                <a:gd name="T16" fmla="*/ 43 w 43"/>
                <a:gd name="T17" fmla="*/ 52 h 59"/>
                <a:gd name="T18" fmla="*/ 26 w 43"/>
                <a:gd name="T19" fmla="*/ 59 h 59"/>
                <a:gd name="T20" fmla="*/ 0 w 43"/>
                <a:gd name="T21" fmla="*/ 9 h 59"/>
                <a:gd name="T22" fmla="*/ 17 w 43"/>
                <a:gd name="T23" fmla="*/ 42 h 59"/>
                <a:gd name="T24" fmla="*/ 36 w 43"/>
                <a:gd name="T25" fmla="*/ 35 h 59"/>
                <a:gd name="T26" fmla="*/ 19 w 43"/>
                <a:gd name="T27" fmla="*/ 0 h 59"/>
                <a:gd name="T28" fmla="*/ 0 w 43"/>
                <a:gd name="T2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59"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0" y="9"/>
                  </a:moveTo>
                  <a:lnTo>
                    <a:pt x="17" y="42"/>
                  </a:lnTo>
                  <a:lnTo>
                    <a:pt x="36" y="35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2874963" y="3427413"/>
              <a:ext cx="57150" cy="52388"/>
            </a:xfrm>
            <a:custGeom>
              <a:avLst/>
              <a:gdLst>
                <a:gd name="T0" fmla="*/ 0 w 36"/>
                <a:gd name="T1" fmla="*/ 7 h 33"/>
                <a:gd name="T2" fmla="*/ 10 w 36"/>
                <a:gd name="T3" fmla="*/ 28 h 33"/>
                <a:gd name="T4" fmla="*/ 34 w 36"/>
                <a:gd name="T5" fmla="*/ 33 h 33"/>
                <a:gd name="T6" fmla="*/ 36 w 36"/>
                <a:gd name="T7" fmla="*/ 14 h 33"/>
                <a:gd name="T8" fmla="*/ 24 w 36"/>
                <a:gd name="T9" fmla="*/ 12 h 33"/>
                <a:gd name="T10" fmla="*/ 17 w 36"/>
                <a:gd name="T11" fmla="*/ 0 h 33"/>
                <a:gd name="T12" fmla="*/ 0 w 36"/>
                <a:gd name="T13" fmla="*/ 7 h 33"/>
                <a:gd name="T14" fmla="*/ 0 w 36"/>
                <a:gd name="T1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0" y="7"/>
                  </a:moveTo>
                  <a:lnTo>
                    <a:pt x="10" y="28"/>
                  </a:lnTo>
                  <a:lnTo>
                    <a:pt x="34" y="33"/>
                  </a:lnTo>
                  <a:lnTo>
                    <a:pt x="36" y="14"/>
                  </a:lnTo>
                  <a:lnTo>
                    <a:pt x="24" y="12"/>
                  </a:lnTo>
                  <a:lnTo>
                    <a:pt x="17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2957513" y="3452813"/>
              <a:ext cx="4763" cy="30163"/>
            </a:xfrm>
            <a:custGeom>
              <a:avLst/>
              <a:gdLst>
                <a:gd name="T0" fmla="*/ 0 w 3"/>
                <a:gd name="T1" fmla="*/ 19 h 19"/>
                <a:gd name="T2" fmla="*/ 0 w 3"/>
                <a:gd name="T3" fmla="*/ 19 h 19"/>
                <a:gd name="T4" fmla="*/ 3 w 3"/>
                <a:gd name="T5" fmla="*/ 0 h 19"/>
                <a:gd name="T6" fmla="*/ 3 w 3"/>
                <a:gd name="T7" fmla="*/ 0 h 19"/>
                <a:gd name="T8" fmla="*/ 0 w 3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9">
                  <a:moveTo>
                    <a:pt x="0" y="19"/>
                  </a:moveTo>
                  <a:lnTo>
                    <a:pt x="0" y="19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2957513" y="3452813"/>
              <a:ext cx="95250" cy="42863"/>
            </a:xfrm>
            <a:custGeom>
              <a:avLst/>
              <a:gdLst>
                <a:gd name="T0" fmla="*/ 57 w 60"/>
                <a:gd name="T1" fmla="*/ 27 h 27"/>
                <a:gd name="T2" fmla="*/ 57 w 60"/>
                <a:gd name="T3" fmla="*/ 27 h 27"/>
                <a:gd name="T4" fmla="*/ 60 w 60"/>
                <a:gd name="T5" fmla="*/ 8 h 27"/>
                <a:gd name="T6" fmla="*/ 60 w 60"/>
                <a:gd name="T7" fmla="*/ 8 h 27"/>
                <a:gd name="T8" fmla="*/ 57 w 60"/>
                <a:gd name="T9" fmla="*/ 27 h 27"/>
                <a:gd name="T10" fmla="*/ 57 w 60"/>
                <a:gd name="T11" fmla="*/ 27 h 27"/>
                <a:gd name="T12" fmla="*/ 57 w 60"/>
                <a:gd name="T13" fmla="*/ 27 h 27"/>
                <a:gd name="T14" fmla="*/ 60 w 60"/>
                <a:gd name="T15" fmla="*/ 8 h 27"/>
                <a:gd name="T16" fmla="*/ 60 w 60"/>
                <a:gd name="T17" fmla="*/ 8 h 27"/>
                <a:gd name="T18" fmla="*/ 57 w 60"/>
                <a:gd name="T19" fmla="*/ 27 h 27"/>
                <a:gd name="T20" fmla="*/ 0 w 60"/>
                <a:gd name="T21" fmla="*/ 19 h 27"/>
                <a:gd name="T22" fmla="*/ 38 w 60"/>
                <a:gd name="T23" fmla="*/ 24 h 27"/>
                <a:gd name="T24" fmla="*/ 41 w 60"/>
                <a:gd name="T25" fmla="*/ 5 h 27"/>
                <a:gd name="T26" fmla="*/ 3 w 60"/>
                <a:gd name="T27" fmla="*/ 0 h 27"/>
                <a:gd name="T28" fmla="*/ 0 w 60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7"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0" y="19"/>
                  </a:moveTo>
                  <a:lnTo>
                    <a:pt x="38" y="24"/>
                  </a:lnTo>
                  <a:lnTo>
                    <a:pt x="41" y="5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3048000" y="3465513"/>
              <a:ext cx="63500" cy="52388"/>
            </a:xfrm>
            <a:custGeom>
              <a:avLst/>
              <a:gdLst>
                <a:gd name="T0" fmla="*/ 0 w 40"/>
                <a:gd name="T1" fmla="*/ 19 h 33"/>
                <a:gd name="T2" fmla="*/ 17 w 40"/>
                <a:gd name="T3" fmla="*/ 21 h 33"/>
                <a:gd name="T4" fmla="*/ 19 w 40"/>
                <a:gd name="T5" fmla="*/ 11 h 33"/>
                <a:gd name="T6" fmla="*/ 12 w 40"/>
                <a:gd name="T7" fmla="*/ 7 h 33"/>
                <a:gd name="T8" fmla="*/ 0 w 40"/>
                <a:gd name="T9" fmla="*/ 19 h 33"/>
                <a:gd name="T10" fmla="*/ 12 w 40"/>
                <a:gd name="T11" fmla="*/ 33 h 33"/>
                <a:gd name="T12" fmla="*/ 40 w 40"/>
                <a:gd name="T13" fmla="*/ 7 h 33"/>
                <a:gd name="T14" fmla="*/ 3 w 40"/>
                <a:gd name="T15" fmla="*/ 0 h 33"/>
                <a:gd name="T16" fmla="*/ 0 w 40"/>
                <a:gd name="T17" fmla="*/ 19 h 33"/>
                <a:gd name="T18" fmla="*/ 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0" y="19"/>
                  </a:moveTo>
                  <a:lnTo>
                    <a:pt x="17" y="21"/>
                  </a:lnTo>
                  <a:lnTo>
                    <a:pt x="19" y="11"/>
                  </a:lnTo>
                  <a:lnTo>
                    <a:pt x="12" y="7"/>
                  </a:lnTo>
                  <a:lnTo>
                    <a:pt x="0" y="19"/>
                  </a:lnTo>
                  <a:lnTo>
                    <a:pt x="12" y="33"/>
                  </a:lnTo>
                  <a:lnTo>
                    <a:pt x="40" y="7"/>
                  </a:lnTo>
                  <a:lnTo>
                    <a:pt x="3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3025775" y="3517901"/>
              <a:ext cx="22225" cy="19050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0 h 12"/>
                <a:gd name="T4" fmla="*/ 12 w 14"/>
                <a:gd name="T5" fmla="*/ 12 h 12"/>
                <a:gd name="T6" fmla="*/ 14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2962275" y="3517901"/>
              <a:ext cx="82550" cy="82550"/>
            </a:xfrm>
            <a:custGeom>
              <a:avLst/>
              <a:gdLst>
                <a:gd name="T0" fmla="*/ 0 w 52"/>
                <a:gd name="T1" fmla="*/ 38 h 52"/>
                <a:gd name="T2" fmla="*/ 0 w 52"/>
                <a:gd name="T3" fmla="*/ 38 h 52"/>
                <a:gd name="T4" fmla="*/ 12 w 52"/>
                <a:gd name="T5" fmla="*/ 52 h 52"/>
                <a:gd name="T6" fmla="*/ 12 w 52"/>
                <a:gd name="T7" fmla="*/ 52 h 52"/>
                <a:gd name="T8" fmla="*/ 0 w 52"/>
                <a:gd name="T9" fmla="*/ 38 h 52"/>
                <a:gd name="T10" fmla="*/ 40 w 52"/>
                <a:gd name="T11" fmla="*/ 0 h 52"/>
                <a:gd name="T12" fmla="*/ 14 w 52"/>
                <a:gd name="T13" fmla="*/ 26 h 52"/>
                <a:gd name="T14" fmla="*/ 26 w 52"/>
                <a:gd name="T15" fmla="*/ 38 h 52"/>
                <a:gd name="T16" fmla="*/ 52 w 52"/>
                <a:gd name="T17" fmla="*/ 12 h 52"/>
                <a:gd name="T18" fmla="*/ 40 w 52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0" y="38"/>
                  </a:moveTo>
                  <a:lnTo>
                    <a:pt x="0" y="38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0" y="38"/>
                  </a:lnTo>
                  <a:close/>
                  <a:moveTo>
                    <a:pt x="40" y="0"/>
                  </a:moveTo>
                  <a:lnTo>
                    <a:pt x="14" y="26"/>
                  </a:lnTo>
                  <a:lnTo>
                    <a:pt x="26" y="38"/>
                  </a:lnTo>
                  <a:lnTo>
                    <a:pt x="5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2935288" y="3578226"/>
              <a:ext cx="46038" cy="63500"/>
            </a:xfrm>
            <a:custGeom>
              <a:avLst/>
              <a:gdLst>
                <a:gd name="T0" fmla="*/ 17 w 29"/>
                <a:gd name="T1" fmla="*/ 0 h 40"/>
                <a:gd name="T2" fmla="*/ 0 w 29"/>
                <a:gd name="T3" fmla="*/ 16 h 40"/>
                <a:gd name="T4" fmla="*/ 3 w 29"/>
                <a:gd name="T5" fmla="*/ 40 h 40"/>
                <a:gd name="T6" fmla="*/ 22 w 29"/>
                <a:gd name="T7" fmla="*/ 38 h 40"/>
                <a:gd name="T8" fmla="*/ 19 w 29"/>
                <a:gd name="T9" fmla="*/ 24 h 40"/>
                <a:gd name="T10" fmla="*/ 29 w 29"/>
                <a:gd name="T11" fmla="*/ 14 h 40"/>
                <a:gd name="T12" fmla="*/ 17 w 29"/>
                <a:gd name="T13" fmla="*/ 0 h 40"/>
                <a:gd name="T14" fmla="*/ 17 w 29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0">
                  <a:moveTo>
                    <a:pt x="17" y="0"/>
                  </a:moveTo>
                  <a:lnTo>
                    <a:pt x="0" y="16"/>
                  </a:lnTo>
                  <a:lnTo>
                    <a:pt x="3" y="40"/>
                  </a:lnTo>
                  <a:lnTo>
                    <a:pt x="22" y="38"/>
                  </a:lnTo>
                  <a:lnTo>
                    <a:pt x="19" y="24"/>
                  </a:lnTo>
                  <a:lnTo>
                    <a:pt x="29" y="14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2946400" y="3663951"/>
              <a:ext cx="30163" cy="7938"/>
            </a:xfrm>
            <a:custGeom>
              <a:avLst/>
              <a:gdLst>
                <a:gd name="T0" fmla="*/ 0 w 19"/>
                <a:gd name="T1" fmla="*/ 5 h 5"/>
                <a:gd name="T2" fmla="*/ 0 w 19"/>
                <a:gd name="T3" fmla="*/ 5 h 5"/>
                <a:gd name="T4" fmla="*/ 19 w 19"/>
                <a:gd name="T5" fmla="*/ 0 h 5"/>
                <a:gd name="T6" fmla="*/ 19 w 19"/>
                <a:gd name="T7" fmla="*/ 0 h 5"/>
                <a:gd name="T8" fmla="*/ 0 w 1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lnTo>
                    <a:pt x="0" y="5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2946400" y="3663951"/>
              <a:ext cx="46038" cy="95250"/>
            </a:xfrm>
            <a:custGeom>
              <a:avLst/>
              <a:gdLst>
                <a:gd name="T0" fmla="*/ 10 w 29"/>
                <a:gd name="T1" fmla="*/ 60 h 60"/>
                <a:gd name="T2" fmla="*/ 10 w 29"/>
                <a:gd name="T3" fmla="*/ 60 h 60"/>
                <a:gd name="T4" fmla="*/ 29 w 29"/>
                <a:gd name="T5" fmla="*/ 57 h 60"/>
                <a:gd name="T6" fmla="*/ 29 w 29"/>
                <a:gd name="T7" fmla="*/ 57 h 60"/>
                <a:gd name="T8" fmla="*/ 10 w 29"/>
                <a:gd name="T9" fmla="*/ 60 h 60"/>
                <a:gd name="T10" fmla="*/ 0 w 29"/>
                <a:gd name="T11" fmla="*/ 5 h 60"/>
                <a:gd name="T12" fmla="*/ 5 w 29"/>
                <a:gd name="T13" fmla="*/ 41 h 60"/>
                <a:gd name="T14" fmla="*/ 24 w 29"/>
                <a:gd name="T15" fmla="*/ 38 h 60"/>
                <a:gd name="T16" fmla="*/ 19 w 29"/>
                <a:gd name="T17" fmla="*/ 0 h 60"/>
                <a:gd name="T18" fmla="*/ 0 w 29"/>
                <a:gd name="T19" fmla="*/ 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60">
                  <a:moveTo>
                    <a:pt x="10" y="60"/>
                  </a:moveTo>
                  <a:lnTo>
                    <a:pt x="10" y="60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10" y="60"/>
                  </a:lnTo>
                  <a:close/>
                  <a:moveTo>
                    <a:pt x="0" y="5"/>
                  </a:moveTo>
                  <a:lnTo>
                    <a:pt x="5" y="41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2946400" y="3754438"/>
              <a:ext cx="52388" cy="60325"/>
            </a:xfrm>
            <a:custGeom>
              <a:avLst/>
              <a:gdLst>
                <a:gd name="T0" fmla="*/ 10 w 33"/>
                <a:gd name="T1" fmla="*/ 3 h 38"/>
                <a:gd name="T2" fmla="*/ 12 w 33"/>
                <a:gd name="T3" fmla="*/ 22 h 38"/>
                <a:gd name="T4" fmla="*/ 22 w 33"/>
                <a:gd name="T5" fmla="*/ 19 h 38"/>
                <a:gd name="T6" fmla="*/ 26 w 33"/>
                <a:gd name="T7" fmla="*/ 12 h 38"/>
                <a:gd name="T8" fmla="*/ 10 w 33"/>
                <a:gd name="T9" fmla="*/ 3 h 38"/>
                <a:gd name="T10" fmla="*/ 0 w 33"/>
                <a:gd name="T11" fmla="*/ 19 h 38"/>
                <a:gd name="T12" fmla="*/ 33 w 33"/>
                <a:gd name="T13" fmla="*/ 38 h 38"/>
                <a:gd name="T14" fmla="*/ 29 w 33"/>
                <a:gd name="T15" fmla="*/ 0 h 38"/>
                <a:gd name="T16" fmla="*/ 10 w 33"/>
                <a:gd name="T17" fmla="*/ 3 h 38"/>
                <a:gd name="T18" fmla="*/ 10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10" y="3"/>
                  </a:moveTo>
                  <a:lnTo>
                    <a:pt x="12" y="22"/>
                  </a:lnTo>
                  <a:lnTo>
                    <a:pt x="22" y="19"/>
                  </a:lnTo>
                  <a:lnTo>
                    <a:pt x="26" y="12"/>
                  </a:lnTo>
                  <a:lnTo>
                    <a:pt x="10" y="3"/>
                  </a:lnTo>
                  <a:lnTo>
                    <a:pt x="0" y="19"/>
                  </a:lnTo>
                  <a:lnTo>
                    <a:pt x="33" y="38"/>
                  </a:lnTo>
                  <a:lnTo>
                    <a:pt x="29" y="0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2921000" y="3743326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0 h 19"/>
                <a:gd name="T4" fmla="*/ 0 w 9"/>
                <a:gd name="T5" fmla="*/ 19 h 19"/>
                <a:gd name="T6" fmla="*/ 0 w 9"/>
                <a:gd name="T7" fmla="*/ 19 h 19"/>
                <a:gd name="T8" fmla="*/ 9 w 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2841625" y="3702051"/>
              <a:ext cx="93663" cy="71438"/>
            </a:xfrm>
            <a:custGeom>
              <a:avLst/>
              <a:gdLst>
                <a:gd name="T0" fmla="*/ 10 w 59"/>
                <a:gd name="T1" fmla="*/ 0 h 45"/>
                <a:gd name="T2" fmla="*/ 10 w 59"/>
                <a:gd name="T3" fmla="*/ 0 h 45"/>
                <a:gd name="T4" fmla="*/ 0 w 59"/>
                <a:gd name="T5" fmla="*/ 17 h 45"/>
                <a:gd name="T6" fmla="*/ 10 w 59"/>
                <a:gd name="T7" fmla="*/ 0 h 45"/>
                <a:gd name="T8" fmla="*/ 10 w 59"/>
                <a:gd name="T9" fmla="*/ 0 h 45"/>
                <a:gd name="T10" fmla="*/ 10 w 59"/>
                <a:gd name="T11" fmla="*/ 0 h 45"/>
                <a:gd name="T12" fmla="*/ 0 w 59"/>
                <a:gd name="T13" fmla="*/ 17 h 45"/>
                <a:gd name="T14" fmla="*/ 0 w 59"/>
                <a:gd name="T15" fmla="*/ 17 h 45"/>
                <a:gd name="T16" fmla="*/ 10 w 59"/>
                <a:gd name="T17" fmla="*/ 0 h 45"/>
                <a:gd name="T18" fmla="*/ 59 w 59"/>
                <a:gd name="T19" fmla="*/ 26 h 45"/>
                <a:gd name="T20" fmla="*/ 26 w 59"/>
                <a:gd name="T21" fmla="*/ 10 h 45"/>
                <a:gd name="T22" fmla="*/ 17 w 59"/>
                <a:gd name="T23" fmla="*/ 26 h 45"/>
                <a:gd name="T24" fmla="*/ 50 w 59"/>
                <a:gd name="T25" fmla="*/ 45 h 45"/>
                <a:gd name="T26" fmla="*/ 59 w 59"/>
                <a:gd name="T27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45"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59" y="26"/>
                  </a:moveTo>
                  <a:lnTo>
                    <a:pt x="26" y="10"/>
                  </a:lnTo>
                  <a:lnTo>
                    <a:pt x="17" y="26"/>
                  </a:lnTo>
                  <a:lnTo>
                    <a:pt x="50" y="45"/>
                  </a:lnTo>
                  <a:lnTo>
                    <a:pt x="59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073729" y="2427036"/>
            <a:ext cx="2221409" cy="1977604"/>
            <a:chOff x="7915275" y="2379663"/>
            <a:chExt cx="2178050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442325" y="23796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lnTo>
                    <a:pt x="8" y="379"/>
                  </a:ln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lnTo>
                    <a:pt x="27" y="417"/>
                  </a:ln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8637588" y="4098926"/>
              <a:ext cx="128721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Completed page</a:t>
              </a:r>
              <a:endParaRPr lang="en-US" altLang="en-US" sz="1836" kern="0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7915275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189913" y="31337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8682038" y="2925763"/>
              <a:ext cx="1127125" cy="754063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8682038" y="2714626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8682038" y="3000376"/>
              <a:ext cx="720725" cy="679450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8682038" y="2714626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8970963" y="2824163"/>
              <a:ext cx="758825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8715375" y="2755901"/>
              <a:ext cx="222250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8772525" y="2805113"/>
              <a:ext cx="165100" cy="128588"/>
            </a:xfrm>
            <a:custGeom>
              <a:avLst/>
              <a:gdLst>
                <a:gd name="T0" fmla="*/ 26 w 104"/>
                <a:gd name="T1" fmla="*/ 47 h 81"/>
                <a:gd name="T2" fmla="*/ 59 w 104"/>
                <a:gd name="T3" fmla="*/ 81 h 81"/>
                <a:gd name="T4" fmla="*/ 42 w 104"/>
                <a:gd name="T5" fmla="*/ 81 h 81"/>
                <a:gd name="T6" fmla="*/ 0 w 104"/>
                <a:gd name="T7" fmla="*/ 40 h 81"/>
                <a:gd name="T8" fmla="*/ 42 w 104"/>
                <a:gd name="T9" fmla="*/ 0 h 81"/>
                <a:gd name="T10" fmla="*/ 59 w 104"/>
                <a:gd name="T11" fmla="*/ 0 h 81"/>
                <a:gd name="T12" fmla="*/ 26 w 104"/>
                <a:gd name="T13" fmla="*/ 33 h 81"/>
                <a:gd name="T14" fmla="*/ 104 w 104"/>
                <a:gd name="T15" fmla="*/ 33 h 81"/>
                <a:gd name="T16" fmla="*/ 104 w 104"/>
                <a:gd name="T17" fmla="*/ 47 h 81"/>
                <a:gd name="T18" fmla="*/ 26 w 104"/>
                <a:gd name="T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1">
                  <a:moveTo>
                    <a:pt x="26" y="47"/>
                  </a:moveTo>
                  <a:lnTo>
                    <a:pt x="59" y="81"/>
                  </a:lnTo>
                  <a:lnTo>
                    <a:pt x="42" y="81"/>
                  </a:lnTo>
                  <a:lnTo>
                    <a:pt x="0" y="40"/>
                  </a:lnTo>
                  <a:lnTo>
                    <a:pt x="42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990013" y="3084513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1 w 322"/>
                <a:gd name="T3" fmla="*/ 306 h 306"/>
                <a:gd name="T4" fmla="*/ 80 w 322"/>
                <a:gd name="T5" fmla="*/ 194 h 306"/>
                <a:gd name="T6" fmla="*/ 0 w 322"/>
                <a:gd name="T7" fmla="*/ 116 h 306"/>
                <a:gd name="T8" fmla="*/ 111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1 w 322"/>
                <a:gd name="T17" fmla="*/ 194 h 306"/>
                <a:gd name="T18" fmla="*/ 260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1" y="306"/>
                  </a:lnTo>
                  <a:lnTo>
                    <a:pt x="80" y="194"/>
                  </a:lnTo>
                  <a:lnTo>
                    <a:pt x="0" y="116"/>
                  </a:lnTo>
                  <a:lnTo>
                    <a:pt x="111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1" y="194"/>
                  </a:lnTo>
                  <a:lnTo>
                    <a:pt x="260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197597" y="2427036"/>
            <a:ext cx="3754700" cy="1977604"/>
            <a:chOff x="4114800" y="2379663"/>
            <a:chExt cx="3681413" cy="1939003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5591175" y="2925763"/>
              <a:ext cx="233363" cy="233363"/>
            </a:xfrm>
            <a:custGeom>
              <a:avLst/>
              <a:gdLst>
                <a:gd name="T0" fmla="*/ 118 w 147"/>
                <a:gd name="T1" fmla="*/ 133 h 147"/>
                <a:gd name="T2" fmla="*/ 132 w 147"/>
                <a:gd name="T3" fmla="*/ 147 h 147"/>
                <a:gd name="T4" fmla="*/ 147 w 147"/>
                <a:gd name="T5" fmla="*/ 133 h 147"/>
                <a:gd name="T6" fmla="*/ 130 w 147"/>
                <a:gd name="T7" fmla="*/ 119 h 147"/>
                <a:gd name="T8" fmla="*/ 118 w 147"/>
                <a:gd name="T9" fmla="*/ 133 h 147"/>
                <a:gd name="T10" fmla="*/ 118 w 147"/>
                <a:gd name="T11" fmla="*/ 133 h 147"/>
                <a:gd name="T12" fmla="*/ 118 w 147"/>
                <a:gd name="T13" fmla="*/ 133 h 147"/>
                <a:gd name="T14" fmla="*/ 130 w 147"/>
                <a:gd name="T15" fmla="*/ 119 h 147"/>
                <a:gd name="T16" fmla="*/ 130 w 147"/>
                <a:gd name="T17" fmla="*/ 119 h 147"/>
                <a:gd name="T18" fmla="*/ 118 w 147"/>
                <a:gd name="T19" fmla="*/ 133 h 147"/>
                <a:gd name="T20" fmla="*/ 78 w 147"/>
                <a:gd name="T21" fmla="*/ 93 h 147"/>
                <a:gd name="T22" fmla="*/ 104 w 147"/>
                <a:gd name="T23" fmla="*/ 119 h 147"/>
                <a:gd name="T24" fmla="*/ 118 w 147"/>
                <a:gd name="T25" fmla="*/ 107 h 147"/>
                <a:gd name="T26" fmla="*/ 92 w 147"/>
                <a:gd name="T27" fmla="*/ 78 h 147"/>
                <a:gd name="T28" fmla="*/ 78 w 147"/>
                <a:gd name="T29" fmla="*/ 93 h 147"/>
                <a:gd name="T30" fmla="*/ 78 w 147"/>
                <a:gd name="T31" fmla="*/ 93 h 147"/>
                <a:gd name="T32" fmla="*/ 78 w 147"/>
                <a:gd name="T33" fmla="*/ 93 h 147"/>
                <a:gd name="T34" fmla="*/ 92 w 147"/>
                <a:gd name="T35" fmla="*/ 78 h 147"/>
                <a:gd name="T36" fmla="*/ 92 w 147"/>
                <a:gd name="T37" fmla="*/ 78 h 147"/>
                <a:gd name="T38" fmla="*/ 78 w 147"/>
                <a:gd name="T39" fmla="*/ 93 h 147"/>
                <a:gd name="T40" fmla="*/ 38 w 147"/>
                <a:gd name="T41" fmla="*/ 52 h 147"/>
                <a:gd name="T42" fmla="*/ 66 w 147"/>
                <a:gd name="T43" fmla="*/ 81 h 147"/>
                <a:gd name="T44" fmla="*/ 78 w 147"/>
                <a:gd name="T45" fmla="*/ 66 h 147"/>
                <a:gd name="T46" fmla="*/ 52 w 147"/>
                <a:gd name="T47" fmla="*/ 40 h 147"/>
                <a:gd name="T48" fmla="*/ 38 w 147"/>
                <a:gd name="T49" fmla="*/ 52 h 147"/>
                <a:gd name="T50" fmla="*/ 38 w 147"/>
                <a:gd name="T51" fmla="*/ 52 h 147"/>
                <a:gd name="T52" fmla="*/ 38 w 147"/>
                <a:gd name="T53" fmla="*/ 52 h 147"/>
                <a:gd name="T54" fmla="*/ 52 w 147"/>
                <a:gd name="T55" fmla="*/ 40 h 147"/>
                <a:gd name="T56" fmla="*/ 52 w 147"/>
                <a:gd name="T57" fmla="*/ 40 h 147"/>
                <a:gd name="T58" fmla="*/ 38 w 147"/>
                <a:gd name="T59" fmla="*/ 52 h 147"/>
                <a:gd name="T60" fmla="*/ 0 w 147"/>
                <a:gd name="T61" fmla="*/ 14 h 147"/>
                <a:gd name="T62" fmla="*/ 26 w 147"/>
                <a:gd name="T63" fmla="*/ 40 h 147"/>
                <a:gd name="T64" fmla="*/ 40 w 147"/>
                <a:gd name="T65" fmla="*/ 26 h 147"/>
                <a:gd name="T66" fmla="*/ 12 w 147"/>
                <a:gd name="T67" fmla="*/ 0 h 147"/>
                <a:gd name="T68" fmla="*/ 0 w 147"/>
                <a:gd name="T69" fmla="*/ 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7">
                  <a:moveTo>
                    <a:pt x="118" y="133"/>
                  </a:moveTo>
                  <a:lnTo>
                    <a:pt x="132" y="147"/>
                  </a:lnTo>
                  <a:lnTo>
                    <a:pt x="147" y="133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118" y="133"/>
                  </a:moveTo>
                  <a:lnTo>
                    <a:pt x="118" y="133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78" y="93"/>
                  </a:moveTo>
                  <a:lnTo>
                    <a:pt x="104" y="119"/>
                  </a:lnTo>
                  <a:lnTo>
                    <a:pt x="118" y="107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38" y="52"/>
                  </a:moveTo>
                  <a:lnTo>
                    <a:pt x="66" y="81"/>
                  </a:lnTo>
                  <a:lnTo>
                    <a:pt x="78" y="66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38" y="52"/>
                  </a:moveTo>
                  <a:lnTo>
                    <a:pt x="38" y="52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0" y="14"/>
                  </a:moveTo>
                  <a:lnTo>
                    <a:pt x="26" y="40"/>
                  </a:lnTo>
                  <a:lnTo>
                    <a:pt x="40" y="26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5741988" y="3079751"/>
              <a:ext cx="146050" cy="144463"/>
            </a:xfrm>
            <a:custGeom>
              <a:avLst/>
              <a:gdLst>
                <a:gd name="T0" fmla="*/ 0 w 92"/>
                <a:gd name="T1" fmla="*/ 67 h 91"/>
                <a:gd name="T2" fmla="*/ 92 w 92"/>
                <a:gd name="T3" fmla="*/ 91 h 91"/>
                <a:gd name="T4" fmla="*/ 68 w 92"/>
                <a:gd name="T5" fmla="*/ 0 h 91"/>
                <a:gd name="T6" fmla="*/ 0 w 92"/>
                <a:gd name="T7" fmla="*/ 6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1">
                  <a:moveTo>
                    <a:pt x="0" y="67"/>
                  </a:moveTo>
                  <a:lnTo>
                    <a:pt x="92" y="91"/>
                  </a:lnTo>
                  <a:lnTo>
                    <a:pt x="68" y="0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591175" y="3392488"/>
              <a:ext cx="233363" cy="234950"/>
            </a:xfrm>
            <a:custGeom>
              <a:avLst/>
              <a:gdLst>
                <a:gd name="T0" fmla="*/ 130 w 147"/>
                <a:gd name="T1" fmla="*/ 29 h 148"/>
                <a:gd name="T2" fmla="*/ 147 w 147"/>
                <a:gd name="T3" fmla="*/ 15 h 148"/>
                <a:gd name="T4" fmla="*/ 132 w 147"/>
                <a:gd name="T5" fmla="*/ 0 h 148"/>
                <a:gd name="T6" fmla="*/ 118 w 147"/>
                <a:gd name="T7" fmla="*/ 15 h 148"/>
                <a:gd name="T8" fmla="*/ 130 w 147"/>
                <a:gd name="T9" fmla="*/ 29 h 148"/>
                <a:gd name="T10" fmla="*/ 130 w 147"/>
                <a:gd name="T11" fmla="*/ 29 h 148"/>
                <a:gd name="T12" fmla="*/ 130 w 147"/>
                <a:gd name="T13" fmla="*/ 29 h 148"/>
                <a:gd name="T14" fmla="*/ 118 w 147"/>
                <a:gd name="T15" fmla="*/ 15 h 148"/>
                <a:gd name="T16" fmla="*/ 118 w 147"/>
                <a:gd name="T17" fmla="*/ 15 h 148"/>
                <a:gd name="T18" fmla="*/ 130 w 147"/>
                <a:gd name="T19" fmla="*/ 29 h 148"/>
                <a:gd name="T20" fmla="*/ 92 w 147"/>
                <a:gd name="T21" fmla="*/ 69 h 148"/>
                <a:gd name="T22" fmla="*/ 118 w 147"/>
                <a:gd name="T23" fmla="*/ 41 h 148"/>
                <a:gd name="T24" fmla="*/ 104 w 147"/>
                <a:gd name="T25" fmla="*/ 29 h 148"/>
                <a:gd name="T26" fmla="*/ 78 w 147"/>
                <a:gd name="T27" fmla="*/ 55 h 148"/>
                <a:gd name="T28" fmla="*/ 92 w 147"/>
                <a:gd name="T29" fmla="*/ 69 h 148"/>
                <a:gd name="T30" fmla="*/ 92 w 147"/>
                <a:gd name="T31" fmla="*/ 69 h 148"/>
                <a:gd name="T32" fmla="*/ 92 w 147"/>
                <a:gd name="T33" fmla="*/ 69 h 148"/>
                <a:gd name="T34" fmla="*/ 78 w 147"/>
                <a:gd name="T35" fmla="*/ 55 h 148"/>
                <a:gd name="T36" fmla="*/ 78 w 147"/>
                <a:gd name="T37" fmla="*/ 55 h 148"/>
                <a:gd name="T38" fmla="*/ 92 w 147"/>
                <a:gd name="T39" fmla="*/ 69 h 148"/>
                <a:gd name="T40" fmla="*/ 52 w 147"/>
                <a:gd name="T41" fmla="*/ 107 h 148"/>
                <a:gd name="T42" fmla="*/ 78 w 147"/>
                <a:gd name="T43" fmla="*/ 81 h 148"/>
                <a:gd name="T44" fmla="*/ 66 w 147"/>
                <a:gd name="T45" fmla="*/ 67 h 148"/>
                <a:gd name="T46" fmla="*/ 38 w 147"/>
                <a:gd name="T47" fmla="*/ 95 h 148"/>
                <a:gd name="T48" fmla="*/ 52 w 147"/>
                <a:gd name="T49" fmla="*/ 107 h 148"/>
                <a:gd name="T50" fmla="*/ 52 w 147"/>
                <a:gd name="T51" fmla="*/ 107 h 148"/>
                <a:gd name="T52" fmla="*/ 52 w 147"/>
                <a:gd name="T53" fmla="*/ 107 h 148"/>
                <a:gd name="T54" fmla="*/ 38 w 147"/>
                <a:gd name="T55" fmla="*/ 95 h 148"/>
                <a:gd name="T56" fmla="*/ 38 w 147"/>
                <a:gd name="T57" fmla="*/ 95 h 148"/>
                <a:gd name="T58" fmla="*/ 52 w 147"/>
                <a:gd name="T59" fmla="*/ 107 h 148"/>
                <a:gd name="T60" fmla="*/ 12 w 147"/>
                <a:gd name="T61" fmla="*/ 148 h 148"/>
                <a:gd name="T62" fmla="*/ 40 w 147"/>
                <a:gd name="T63" fmla="*/ 122 h 148"/>
                <a:gd name="T64" fmla="*/ 26 w 147"/>
                <a:gd name="T65" fmla="*/ 107 h 148"/>
                <a:gd name="T66" fmla="*/ 0 w 147"/>
                <a:gd name="T67" fmla="*/ 133 h 148"/>
                <a:gd name="T68" fmla="*/ 12 w 147"/>
                <a:gd name="T6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8">
                  <a:moveTo>
                    <a:pt x="130" y="29"/>
                  </a:moveTo>
                  <a:lnTo>
                    <a:pt x="147" y="15"/>
                  </a:lnTo>
                  <a:lnTo>
                    <a:pt x="132" y="0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130" y="29"/>
                  </a:moveTo>
                  <a:lnTo>
                    <a:pt x="130" y="2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92" y="69"/>
                  </a:moveTo>
                  <a:lnTo>
                    <a:pt x="118" y="41"/>
                  </a:lnTo>
                  <a:lnTo>
                    <a:pt x="104" y="29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92" y="69"/>
                  </a:moveTo>
                  <a:lnTo>
                    <a:pt x="92" y="69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52" y="107"/>
                  </a:moveTo>
                  <a:lnTo>
                    <a:pt x="78" y="81"/>
                  </a:lnTo>
                  <a:lnTo>
                    <a:pt x="66" y="67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52" y="107"/>
                  </a:moveTo>
                  <a:lnTo>
                    <a:pt x="52" y="107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12" y="148"/>
                  </a:moveTo>
                  <a:lnTo>
                    <a:pt x="40" y="122"/>
                  </a:lnTo>
                  <a:lnTo>
                    <a:pt x="26" y="107"/>
                  </a:lnTo>
                  <a:lnTo>
                    <a:pt x="0" y="133"/>
                  </a:lnTo>
                  <a:lnTo>
                    <a:pt x="12" y="14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741988" y="3328988"/>
              <a:ext cx="146050" cy="142875"/>
            </a:xfrm>
            <a:custGeom>
              <a:avLst/>
              <a:gdLst>
                <a:gd name="T0" fmla="*/ 68 w 92"/>
                <a:gd name="T1" fmla="*/ 90 h 90"/>
                <a:gd name="T2" fmla="*/ 92 w 92"/>
                <a:gd name="T3" fmla="*/ 0 h 90"/>
                <a:gd name="T4" fmla="*/ 0 w 92"/>
                <a:gd name="T5" fmla="*/ 24 h 90"/>
                <a:gd name="T6" fmla="*/ 68 w 92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0">
                  <a:moveTo>
                    <a:pt x="68" y="90"/>
                  </a:moveTo>
                  <a:lnTo>
                    <a:pt x="92" y="0"/>
                  </a:lnTo>
                  <a:lnTo>
                    <a:pt x="0" y="24"/>
                  </a:lnTo>
                  <a:lnTo>
                    <a:pt x="68" y="9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584700" y="25066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114800" y="2506663"/>
              <a:ext cx="222250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787900" y="4098926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4900613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53000" y="4098926"/>
              <a:ext cx="185467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 ad based on user p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6784975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837363" y="40989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935788" y="4098926"/>
              <a:ext cx="2180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file</a:t>
              </a:r>
              <a:endParaRPr lang="en-US" altLang="en-US" sz="1836" kern="0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4137025" y="2379663"/>
              <a:ext cx="3659188" cy="1657350"/>
            </a:xfrm>
            <a:custGeom>
              <a:avLst/>
              <a:gdLst>
                <a:gd name="T0" fmla="*/ 173 w 974"/>
                <a:gd name="T1" fmla="*/ 12 h 440"/>
                <a:gd name="T2" fmla="*/ 203 w 974"/>
                <a:gd name="T3" fmla="*/ 0 h 440"/>
                <a:gd name="T4" fmla="*/ 241 w 974"/>
                <a:gd name="T5" fmla="*/ 8 h 440"/>
                <a:gd name="T6" fmla="*/ 271 w 974"/>
                <a:gd name="T7" fmla="*/ 8 h 440"/>
                <a:gd name="T8" fmla="*/ 317 w 974"/>
                <a:gd name="T9" fmla="*/ 0 h 440"/>
                <a:gd name="T10" fmla="*/ 378 w 974"/>
                <a:gd name="T11" fmla="*/ 0 h 440"/>
                <a:gd name="T12" fmla="*/ 401 w 974"/>
                <a:gd name="T13" fmla="*/ 0 h 440"/>
                <a:gd name="T14" fmla="*/ 446 w 974"/>
                <a:gd name="T15" fmla="*/ 8 h 440"/>
                <a:gd name="T16" fmla="*/ 477 w 974"/>
                <a:gd name="T17" fmla="*/ 8 h 440"/>
                <a:gd name="T18" fmla="*/ 522 w 974"/>
                <a:gd name="T19" fmla="*/ 0 h 440"/>
                <a:gd name="T20" fmla="*/ 583 w 974"/>
                <a:gd name="T21" fmla="*/ 0 h 440"/>
                <a:gd name="T22" fmla="*/ 606 w 974"/>
                <a:gd name="T23" fmla="*/ 0 h 440"/>
                <a:gd name="T24" fmla="*/ 652 w 974"/>
                <a:gd name="T25" fmla="*/ 8 h 440"/>
                <a:gd name="T26" fmla="*/ 682 w 974"/>
                <a:gd name="T27" fmla="*/ 8 h 440"/>
                <a:gd name="T28" fmla="*/ 728 w 974"/>
                <a:gd name="T29" fmla="*/ 0 h 440"/>
                <a:gd name="T30" fmla="*/ 766 w 974"/>
                <a:gd name="T31" fmla="*/ 8 h 440"/>
                <a:gd name="T32" fmla="*/ 795 w 974"/>
                <a:gd name="T33" fmla="*/ 11 h 440"/>
                <a:gd name="T34" fmla="*/ 855 w 974"/>
                <a:gd name="T35" fmla="*/ 23 h 440"/>
                <a:gd name="T36" fmla="*/ 876 w 974"/>
                <a:gd name="T37" fmla="*/ 34 h 440"/>
                <a:gd name="T38" fmla="*/ 906 w 974"/>
                <a:gd name="T39" fmla="*/ 69 h 440"/>
                <a:gd name="T40" fmla="*/ 926 w 974"/>
                <a:gd name="T41" fmla="*/ 92 h 440"/>
                <a:gd name="T42" fmla="*/ 961 w 974"/>
                <a:gd name="T43" fmla="*/ 141 h 440"/>
                <a:gd name="T44" fmla="*/ 968 w 974"/>
                <a:gd name="T45" fmla="*/ 164 h 440"/>
                <a:gd name="T46" fmla="*/ 965 w 974"/>
                <a:gd name="T47" fmla="*/ 195 h 440"/>
                <a:gd name="T48" fmla="*/ 974 w 974"/>
                <a:gd name="T49" fmla="*/ 233 h 440"/>
                <a:gd name="T50" fmla="*/ 963 w 974"/>
                <a:gd name="T51" fmla="*/ 262 h 440"/>
                <a:gd name="T52" fmla="*/ 957 w 974"/>
                <a:gd name="T53" fmla="*/ 308 h 440"/>
                <a:gd name="T54" fmla="*/ 926 w 974"/>
                <a:gd name="T55" fmla="*/ 361 h 440"/>
                <a:gd name="T56" fmla="*/ 910 w 974"/>
                <a:gd name="T57" fmla="*/ 378 h 440"/>
                <a:gd name="T58" fmla="*/ 870 w 974"/>
                <a:gd name="T59" fmla="*/ 400 h 440"/>
                <a:gd name="T60" fmla="*/ 843 w 974"/>
                <a:gd name="T61" fmla="*/ 414 h 440"/>
                <a:gd name="T62" fmla="*/ 802 w 974"/>
                <a:gd name="T63" fmla="*/ 436 h 440"/>
                <a:gd name="T64" fmla="*/ 764 w 974"/>
                <a:gd name="T65" fmla="*/ 440 h 440"/>
                <a:gd name="T66" fmla="*/ 718 w 974"/>
                <a:gd name="T67" fmla="*/ 432 h 440"/>
                <a:gd name="T68" fmla="*/ 688 w 974"/>
                <a:gd name="T69" fmla="*/ 432 h 440"/>
                <a:gd name="T70" fmla="*/ 642 w 974"/>
                <a:gd name="T71" fmla="*/ 440 h 440"/>
                <a:gd name="T72" fmla="*/ 581 w 974"/>
                <a:gd name="T73" fmla="*/ 440 h 440"/>
                <a:gd name="T74" fmla="*/ 558 w 974"/>
                <a:gd name="T75" fmla="*/ 440 h 440"/>
                <a:gd name="T76" fmla="*/ 513 w 974"/>
                <a:gd name="T77" fmla="*/ 432 h 440"/>
                <a:gd name="T78" fmla="*/ 482 w 974"/>
                <a:gd name="T79" fmla="*/ 432 h 440"/>
                <a:gd name="T80" fmla="*/ 437 w 974"/>
                <a:gd name="T81" fmla="*/ 440 h 440"/>
                <a:gd name="T82" fmla="*/ 376 w 974"/>
                <a:gd name="T83" fmla="*/ 440 h 440"/>
                <a:gd name="T84" fmla="*/ 353 w 974"/>
                <a:gd name="T85" fmla="*/ 440 h 440"/>
                <a:gd name="T86" fmla="*/ 307 w 974"/>
                <a:gd name="T87" fmla="*/ 432 h 440"/>
                <a:gd name="T88" fmla="*/ 277 w 974"/>
                <a:gd name="T89" fmla="*/ 432 h 440"/>
                <a:gd name="T90" fmla="*/ 231 w 974"/>
                <a:gd name="T91" fmla="*/ 440 h 440"/>
                <a:gd name="T92" fmla="*/ 170 w 974"/>
                <a:gd name="T93" fmla="*/ 435 h 440"/>
                <a:gd name="T94" fmla="*/ 147 w 974"/>
                <a:gd name="T95" fmla="*/ 429 h 440"/>
                <a:gd name="T96" fmla="*/ 109 w 974"/>
                <a:gd name="T97" fmla="*/ 403 h 440"/>
                <a:gd name="T98" fmla="*/ 85 w 974"/>
                <a:gd name="T99" fmla="*/ 386 h 440"/>
                <a:gd name="T100" fmla="*/ 47 w 974"/>
                <a:gd name="T101" fmla="*/ 359 h 440"/>
                <a:gd name="T102" fmla="*/ 16 w 974"/>
                <a:gd name="T103" fmla="*/ 306 h 440"/>
                <a:gd name="T104" fmla="*/ 16 w 974"/>
                <a:gd name="T105" fmla="*/ 282 h 440"/>
                <a:gd name="T106" fmla="*/ 10 w 974"/>
                <a:gd name="T107" fmla="*/ 253 h 440"/>
                <a:gd name="T108" fmla="*/ 0 w 974"/>
                <a:gd name="T109" fmla="*/ 215 h 440"/>
                <a:gd name="T110" fmla="*/ 10 w 974"/>
                <a:gd name="T111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4" h="440"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49" y="10"/>
                    <a:pt x="149" y="10"/>
                    <a:pt x="149" y="10"/>
                  </a:cubicBezTo>
                  <a:moveTo>
                    <a:pt x="172" y="4"/>
                  </a:moveTo>
                  <a:cubicBezTo>
                    <a:pt x="167" y="5"/>
                    <a:pt x="162" y="7"/>
                    <a:pt x="157" y="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64" y="14"/>
                    <a:pt x="169" y="13"/>
                    <a:pt x="173" y="12"/>
                  </a:cubicBezTo>
                  <a:cubicBezTo>
                    <a:pt x="172" y="4"/>
                    <a:pt x="172" y="4"/>
                    <a:pt x="172" y="4"/>
                  </a:cubicBezTo>
                  <a:moveTo>
                    <a:pt x="195" y="1"/>
                  </a:moveTo>
                  <a:cubicBezTo>
                    <a:pt x="190" y="1"/>
                    <a:pt x="185" y="2"/>
                    <a:pt x="180" y="3"/>
                  </a:cubicBezTo>
                  <a:cubicBezTo>
                    <a:pt x="181" y="11"/>
                    <a:pt x="181" y="11"/>
                    <a:pt x="181" y="11"/>
                  </a:cubicBezTo>
                  <a:cubicBezTo>
                    <a:pt x="186" y="10"/>
                    <a:pt x="191" y="9"/>
                    <a:pt x="196" y="9"/>
                  </a:cubicBezTo>
                  <a:cubicBezTo>
                    <a:pt x="195" y="1"/>
                    <a:pt x="195" y="1"/>
                    <a:pt x="195" y="1"/>
                  </a:cubicBezTo>
                  <a:moveTo>
                    <a:pt x="21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0" y="0"/>
                    <a:pt x="206" y="0"/>
                    <a:pt x="203" y="0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7" y="8"/>
                    <a:pt x="210" y="8"/>
                    <a:pt x="214" y="8"/>
                  </a:cubicBezTo>
                  <a:cubicBezTo>
                    <a:pt x="218" y="8"/>
                    <a:pt x="218" y="8"/>
                    <a:pt x="218" y="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8" y="0"/>
                  </a:cubicBezTo>
                  <a:moveTo>
                    <a:pt x="241" y="0"/>
                  </a:moveTo>
                  <a:cubicBezTo>
                    <a:pt x="226" y="0"/>
                    <a:pt x="226" y="0"/>
                    <a:pt x="226" y="0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41" y="0"/>
                    <a:pt x="241" y="0"/>
                    <a:pt x="241" y="0"/>
                  </a:cubicBezTo>
                  <a:moveTo>
                    <a:pt x="264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64" y="8"/>
                    <a:pt x="264" y="8"/>
                    <a:pt x="264" y="8"/>
                  </a:cubicBezTo>
                  <a:cubicBezTo>
                    <a:pt x="264" y="0"/>
                    <a:pt x="264" y="0"/>
                    <a:pt x="264" y="0"/>
                  </a:cubicBezTo>
                  <a:moveTo>
                    <a:pt x="287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87" y="8"/>
                    <a:pt x="287" y="8"/>
                    <a:pt x="287" y="8"/>
                  </a:cubicBezTo>
                  <a:cubicBezTo>
                    <a:pt x="287" y="0"/>
                    <a:pt x="287" y="0"/>
                    <a:pt x="287" y="0"/>
                  </a:cubicBezTo>
                  <a:moveTo>
                    <a:pt x="309" y="0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4" y="8"/>
                    <a:pt x="294" y="8"/>
                    <a:pt x="294" y="8"/>
                  </a:cubicBezTo>
                  <a:cubicBezTo>
                    <a:pt x="309" y="8"/>
                    <a:pt x="309" y="8"/>
                    <a:pt x="309" y="8"/>
                  </a:cubicBezTo>
                  <a:cubicBezTo>
                    <a:pt x="309" y="0"/>
                    <a:pt x="309" y="0"/>
                    <a:pt x="309" y="0"/>
                  </a:cubicBezTo>
                  <a:moveTo>
                    <a:pt x="332" y="0"/>
                  </a:moveTo>
                  <a:cubicBezTo>
                    <a:pt x="317" y="0"/>
                    <a:pt x="317" y="0"/>
                    <a:pt x="317" y="0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32" y="8"/>
                    <a:pt x="332" y="8"/>
                    <a:pt x="332" y="8"/>
                  </a:cubicBezTo>
                  <a:cubicBezTo>
                    <a:pt x="332" y="0"/>
                    <a:pt x="332" y="0"/>
                    <a:pt x="332" y="0"/>
                  </a:cubicBezTo>
                  <a:moveTo>
                    <a:pt x="355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5" y="0"/>
                    <a:pt x="355" y="0"/>
                    <a:pt x="355" y="0"/>
                  </a:cubicBezTo>
                  <a:moveTo>
                    <a:pt x="378" y="0"/>
                  </a:moveTo>
                  <a:cubicBezTo>
                    <a:pt x="363" y="0"/>
                    <a:pt x="363" y="0"/>
                    <a:pt x="363" y="0"/>
                  </a:cubicBezTo>
                  <a:cubicBezTo>
                    <a:pt x="363" y="8"/>
                    <a:pt x="363" y="8"/>
                    <a:pt x="363" y="8"/>
                  </a:cubicBezTo>
                  <a:cubicBezTo>
                    <a:pt x="378" y="8"/>
                    <a:pt x="378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moveTo>
                    <a:pt x="401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401" y="8"/>
                    <a:pt x="401" y="8"/>
                    <a:pt x="401" y="8"/>
                  </a:cubicBezTo>
                  <a:cubicBezTo>
                    <a:pt x="401" y="0"/>
                    <a:pt x="401" y="0"/>
                    <a:pt x="401" y="0"/>
                  </a:cubicBezTo>
                  <a:moveTo>
                    <a:pt x="423" y="0"/>
                  </a:moveTo>
                  <a:cubicBezTo>
                    <a:pt x="408" y="0"/>
                    <a:pt x="408" y="0"/>
                    <a:pt x="408" y="0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23" y="8"/>
                    <a:pt x="423" y="8"/>
                    <a:pt x="423" y="8"/>
                  </a:cubicBezTo>
                  <a:cubicBezTo>
                    <a:pt x="423" y="0"/>
                    <a:pt x="423" y="0"/>
                    <a:pt x="423" y="0"/>
                  </a:cubicBezTo>
                  <a:moveTo>
                    <a:pt x="446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8"/>
                    <a:pt x="431" y="8"/>
                    <a:pt x="431" y="8"/>
                  </a:cubicBezTo>
                  <a:cubicBezTo>
                    <a:pt x="446" y="8"/>
                    <a:pt x="446" y="8"/>
                    <a:pt x="446" y="8"/>
                  </a:cubicBezTo>
                  <a:cubicBezTo>
                    <a:pt x="446" y="0"/>
                    <a:pt x="446" y="0"/>
                    <a:pt x="446" y="0"/>
                  </a:cubicBezTo>
                  <a:moveTo>
                    <a:pt x="469" y="0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54" y="8"/>
                    <a:pt x="454" y="8"/>
                    <a:pt x="454" y="8"/>
                  </a:cubicBezTo>
                  <a:cubicBezTo>
                    <a:pt x="469" y="8"/>
                    <a:pt x="469" y="8"/>
                    <a:pt x="469" y="8"/>
                  </a:cubicBezTo>
                  <a:cubicBezTo>
                    <a:pt x="469" y="0"/>
                    <a:pt x="469" y="0"/>
                    <a:pt x="469" y="0"/>
                  </a:cubicBezTo>
                  <a:moveTo>
                    <a:pt x="492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92" y="8"/>
                    <a:pt x="492" y="8"/>
                    <a:pt x="492" y="8"/>
                  </a:cubicBezTo>
                  <a:cubicBezTo>
                    <a:pt x="492" y="0"/>
                    <a:pt x="492" y="0"/>
                    <a:pt x="492" y="0"/>
                  </a:cubicBezTo>
                  <a:moveTo>
                    <a:pt x="515" y="0"/>
                  </a:moveTo>
                  <a:cubicBezTo>
                    <a:pt x="500" y="0"/>
                    <a:pt x="500" y="0"/>
                    <a:pt x="500" y="0"/>
                  </a:cubicBezTo>
                  <a:cubicBezTo>
                    <a:pt x="500" y="8"/>
                    <a:pt x="500" y="8"/>
                    <a:pt x="500" y="8"/>
                  </a:cubicBezTo>
                  <a:cubicBezTo>
                    <a:pt x="515" y="8"/>
                    <a:pt x="515" y="8"/>
                    <a:pt x="515" y="8"/>
                  </a:cubicBezTo>
                  <a:cubicBezTo>
                    <a:pt x="515" y="0"/>
                    <a:pt x="515" y="0"/>
                    <a:pt x="515" y="0"/>
                  </a:cubicBezTo>
                  <a:moveTo>
                    <a:pt x="538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2" y="8"/>
                    <a:pt x="522" y="8"/>
                    <a:pt x="522" y="8"/>
                  </a:cubicBezTo>
                  <a:cubicBezTo>
                    <a:pt x="538" y="8"/>
                    <a:pt x="538" y="8"/>
                    <a:pt x="538" y="8"/>
                  </a:cubicBezTo>
                  <a:cubicBezTo>
                    <a:pt x="538" y="0"/>
                    <a:pt x="538" y="0"/>
                    <a:pt x="538" y="0"/>
                  </a:cubicBezTo>
                  <a:moveTo>
                    <a:pt x="560" y="0"/>
                  </a:moveTo>
                  <a:cubicBezTo>
                    <a:pt x="545" y="0"/>
                    <a:pt x="545" y="0"/>
                    <a:pt x="545" y="0"/>
                  </a:cubicBezTo>
                  <a:cubicBezTo>
                    <a:pt x="545" y="8"/>
                    <a:pt x="545" y="8"/>
                    <a:pt x="545" y="8"/>
                  </a:cubicBezTo>
                  <a:cubicBezTo>
                    <a:pt x="560" y="8"/>
                    <a:pt x="560" y="8"/>
                    <a:pt x="560" y="8"/>
                  </a:cubicBezTo>
                  <a:cubicBezTo>
                    <a:pt x="560" y="0"/>
                    <a:pt x="560" y="0"/>
                    <a:pt x="560" y="0"/>
                  </a:cubicBezTo>
                  <a:moveTo>
                    <a:pt x="583" y="0"/>
                  </a:moveTo>
                  <a:cubicBezTo>
                    <a:pt x="568" y="0"/>
                    <a:pt x="568" y="0"/>
                    <a:pt x="568" y="0"/>
                  </a:cubicBezTo>
                  <a:cubicBezTo>
                    <a:pt x="568" y="8"/>
                    <a:pt x="568" y="8"/>
                    <a:pt x="568" y="8"/>
                  </a:cubicBezTo>
                  <a:cubicBezTo>
                    <a:pt x="583" y="8"/>
                    <a:pt x="583" y="8"/>
                    <a:pt x="583" y="8"/>
                  </a:cubicBezTo>
                  <a:cubicBezTo>
                    <a:pt x="583" y="0"/>
                    <a:pt x="583" y="0"/>
                    <a:pt x="583" y="0"/>
                  </a:cubicBezTo>
                  <a:moveTo>
                    <a:pt x="606" y="0"/>
                  </a:moveTo>
                  <a:cubicBezTo>
                    <a:pt x="591" y="0"/>
                    <a:pt x="591" y="0"/>
                    <a:pt x="591" y="0"/>
                  </a:cubicBezTo>
                  <a:cubicBezTo>
                    <a:pt x="591" y="8"/>
                    <a:pt x="591" y="8"/>
                    <a:pt x="591" y="8"/>
                  </a:cubicBezTo>
                  <a:cubicBezTo>
                    <a:pt x="606" y="8"/>
                    <a:pt x="606" y="8"/>
                    <a:pt x="606" y="8"/>
                  </a:cubicBezTo>
                  <a:cubicBezTo>
                    <a:pt x="606" y="0"/>
                    <a:pt x="606" y="0"/>
                    <a:pt x="606" y="0"/>
                  </a:cubicBezTo>
                  <a:moveTo>
                    <a:pt x="629" y="0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14" y="8"/>
                    <a:pt x="614" y="8"/>
                    <a:pt x="614" y="8"/>
                  </a:cubicBezTo>
                  <a:cubicBezTo>
                    <a:pt x="629" y="8"/>
                    <a:pt x="629" y="8"/>
                    <a:pt x="629" y="8"/>
                  </a:cubicBezTo>
                  <a:cubicBezTo>
                    <a:pt x="629" y="0"/>
                    <a:pt x="629" y="0"/>
                    <a:pt x="629" y="0"/>
                  </a:cubicBezTo>
                  <a:moveTo>
                    <a:pt x="652" y="0"/>
                  </a:moveTo>
                  <a:cubicBezTo>
                    <a:pt x="637" y="0"/>
                    <a:pt x="637" y="0"/>
                    <a:pt x="637" y="0"/>
                  </a:cubicBezTo>
                  <a:cubicBezTo>
                    <a:pt x="637" y="8"/>
                    <a:pt x="637" y="8"/>
                    <a:pt x="637" y="8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52" y="0"/>
                    <a:pt x="652" y="0"/>
                    <a:pt x="652" y="0"/>
                  </a:cubicBezTo>
                  <a:moveTo>
                    <a:pt x="675" y="0"/>
                  </a:moveTo>
                  <a:cubicBezTo>
                    <a:pt x="659" y="0"/>
                    <a:pt x="659" y="0"/>
                    <a:pt x="659" y="0"/>
                  </a:cubicBezTo>
                  <a:cubicBezTo>
                    <a:pt x="659" y="8"/>
                    <a:pt x="659" y="8"/>
                    <a:pt x="659" y="8"/>
                  </a:cubicBezTo>
                  <a:cubicBezTo>
                    <a:pt x="675" y="8"/>
                    <a:pt x="675" y="8"/>
                    <a:pt x="675" y="8"/>
                  </a:cubicBezTo>
                  <a:cubicBezTo>
                    <a:pt x="675" y="0"/>
                    <a:pt x="675" y="0"/>
                    <a:pt x="675" y="0"/>
                  </a:cubicBezTo>
                  <a:moveTo>
                    <a:pt x="697" y="0"/>
                  </a:moveTo>
                  <a:cubicBezTo>
                    <a:pt x="682" y="0"/>
                    <a:pt x="682" y="0"/>
                    <a:pt x="682" y="0"/>
                  </a:cubicBezTo>
                  <a:cubicBezTo>
                    <a:pt x="682" y="8"/>
                    <a:pt x="682" y="8"/>
                    <a:pt x="682" y="8"/>
                  </a:cubicBezTo>
                  <a:cubicBezTo>
                    <a:pt x="697" y="8"/>
                    <a:pt x="697" y="8"/>
                    <a:pt x="697" y="8"/>
                  </a:cubicBezTo>
                  <a:cubicBezTo>
                    <a:pt x="697" y="0"/>
                    <a:pt x="697" y="0"/>
                    <a:pt x="697" y="0"/>
                  </a:cubicBezTo>
                  <a:moveTo>
                    <a:pt x="720" y="0"/>
                  </a:moveTo>
                  <a:cubicBezTo>
                    <a:pt x="705" y="0"/>
                    <a:pt x="705" y="0"/>
                    <a:pt x="705" y="0"/>
                  </a:cubicBezTo>
                  <a:cubicBezTo>
                    <a:pt x="705" y="8"/>
                    <a:pt x="705" y="8"/>
                    <a:pt x="705" y="8"/>
                  </a:cubicBezTo>
                  <a:cubicBezTo>
                    <a:pt x="720" y="8"/>
                    <a:pt x="720" y="8"/>
                    <a:pt x="720" y="8"/>
                  </a:cubicBezTo>
                  <a:cubicBezTo>
                    <a:pt x="720" y="0"/>
                    <a:pt x="720" y="0"/>
                    <a:pt x="720" y="0"/>
                  </a:cubicBezTo>
                  <a:moveTo>
                    <a:pt x="743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8"/>
                    <a:pt x="728" y="8"/>
                    <a:pt x="728" y="8"/>
                  </a:cubicBezTo>
                  <a:cubicBezTo>
                    <a:pt x="743" y="8"/>
                    <a:pt x="743" y="8"/>
                    <a:pt x="743" y="8"/>
                  </a:cubicBezTo>
                  <a:cubicBezTo>
                    <a:pt x="743" y="0"/>
                    <a:pt x="743" y="0"/>
                    <a:pt x="743" y="0"/>
                  </a:cubicBezTo>
                  <a:moveTo>
                    <a:pt x="766" y="0"/>
                  </a:moveTo>
                  <a:cubicBezTo>
                    <a:pt x="764" y="0"/>
                    <a:pt x="762" y="0"/>
                    <a:pt x="760" y="0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751" y="8"/>
                    <a:pt x="751" y="8"/>
                    <a:pt x="751" y="8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62" y="8"/>
                    <a:pt x="764" y="8"/>
                    <a:pt x="766" y="8"/>
                  </a:cubicBezTo>
                  <a:cubicBezTo>
                    <a:pt x="766" y="0"/>
                    <a:pt x="766" y="0"/>
                    <a:pt x="766" y="0"/>
                  </a:cubicBezTo>
                  <a:moveTo>
                    <a:pt x="789" y="2"/>
                  </a:moveTo>
                  <a:cubicBezTo>
                    <a:pt x="784" y="1"/>
                    <a:pt x="779" y="1"/>
                    <a:pt x="774" y="1"/>
                  </a:cubicBezTo>
                  <a:cubicBezTo>
                    <a:pt x="773" y="8"/>
                    <a:pt x="773" y="8"/>
                    <a:pt x="773" y="8"/>
                  </a:cubicBezTo>
                  <a:cubicBezTo>
                    <a:pt x="778" y="9"/>
                    <a:pt x="783" y="9"/>
                    <a:pt x="788" y="10"/>
                  </a:cubicBezTo>
                  <a:cubicBezTo>
                    <a:pt x="789" y="2"/>
                    <a:pt x="789" y="2"/>
                    <a:pt x="789" y="2"/>
                  </a:cubicBezTo>
                  <a:moveTo>
                    <a:pt x="812" y="7"/>
                  </a:moveTo>
                  <a:cubicBezTo>
                    <a:pt x="807" y="5"/>
                    <a:pt x="802" y="4"/>
                    <a:pt x="797" y="3"/>
                  </a:cubicBezTo>
                  <a:cubicBezTo>
                    <a:pt x="795" y="11"/>
                    <a:pt x="795" y="11"/>
                    <a:pt x="795" y="11"/>
                  </a:cubicBezTo>
                  <a:cubicBezTo>
                    <a:pt x="800" y="12"/>
                    <a:pt x="805" y="13"/>
                    <a:pt x="810" y="14"/>
                  </a:cubicBezTo>
                  <a:cubicBezTo>
                    <a:pt x="812" y="7"/>
                    <a:pt x="812" y="7"/>
                    <a:pt x="812" y="7"/>
                  </a:cubicBezTo>
                  <a:moveTo>
                    <a:pt x="834" y="13"/>
                  </a:moveTo>
                  <a:cubicBezTo>
                    <a:pt x="829" y="12"/>
                    <a:pt x="824" y="10"/>
                    <a:pt x="819" y="9"/>
                  </a:cubicBezTo>
                  <a:cubicBezTo>
                    <a:pt x="817" y="16"/>
                    <a:pt x="817" y="16"/>
                    <a:pt x="817" y="16"/>
                  </a:cubicBezTo>
                  <a:cubicBezTo>
                    <a:pt x="822" y="17"/>
                    <a:pt x="827" y="19"/>
                    <a:pt x="831" y="21"/>
                  </a:cubicBezTo>
                  <a:cubicBezTo>
                    <a:pt x="834" y="13"/>
                    <a:pt x="834" y="13"/>
                    <a:pt x="834" y="13"/>
                  </a:cubicBezTo>
                  <a:cubicBezTo>
                    <a:pt x="834" y="13"/>
                    <a:pt x="834" y="13"/>
                    <a:pt x="834" y="13"/>
                  </a:cubicBezTo>
                  <a:moveTo>
                    <a:pt x="855" y="23"/>
                  </a:moveTo>
                  <a:cubicBezTo>
                    <a:pt x="851" y="20"/>
                    <a:pt x="846" y="18"/>
                    <a:pt x="841" y="16"/>
                  </a:cubicBezTo>
                  <a:cubicBezTo>
                    <a:pt x="838" y="23"/>
                    <a:pt x="838" y="23"/>
                    <a:pt x="838" y="23"/>
                  </a:cubicBezTo>
                  <a:cubicBezTo>
                    <a:pt x="843" y="25"/>
                    <a:pt x="847" y="27"/>
                    <a:pt x="852" y="30"/>
                  </a:cubicBezTo>
                  <a:cubicBezTo>
                    <a:pt x="855" y="23"/>
                    <a:pt x="855" y="23"/>
                    <a:pt x="855" y="23"/>
                  </a:cubicBezTo>
                  <a:moveTo>
                    <a:pt x="876" y="34"/>
                  </a:moveTo>
                  <a:cubicBezTo>
                    <a:pt x="871" y="31"/>
                    <a:pt x="867" y="29"/>
                    <a:pt x="862" y="26"/>
                  </a:cubicBezTo>
                  <a:cubicBezTo>
                    <a:pt x="858" y="33"/>
                    <a:pt x="858" y="33"/>
                    <a:pt x="858" y="33"/>
                  </a:cubicBezTo>
                  <a:cubicBezTo>
                    <a:pt x="863" y="35"/>
                    <a:pt x="867" y="38"/>
                    <a:pt x="871" y="41"/>
                  </a:cubicBezTo>
                  <a:cubicBezTo>
                    <a:pt x="876" y="34"/>
                    <a:pt x="876" y="34"/>
                    <a:pt x="876" y="34"/>
                  </a:cubicBezTo>
                  <a:moveTo>
                    <a:pt x="894" y="48"/>
                  </a:moveTo>
                  <a:cubicBezTo>
                    <a:pt x="890" y="45"/>
                    <a:pt x="886" y="42"/>
                    <a:pt x="882" y="39"/>
                  </a:cubicBezTo>
                  <a:cubicBezTo>
                    <a:pt x="878" y="45"/>
                    <a:pt x="878" y="45"/>
                    <a:pt x="878" y="45"/>
                  </a:cubicBezTo>
                  <a:cubicBezTo>
                    <a:pt x="882" y="48"/>
                    <a:pt x="886" y="51"/>
                    <a:pt x="889" y="54"/>
                  </a:cubicBezTo>
                  <a:cubicBezTo>
                    <a:pt x="894" y="48"/>
                    <a:pt x="894" y="48"/>
                    <a:pt x="894" y="48"/>
                  </a:cubicBezTo>
                  <a:moveTo>
                    <a:pt x="912" y="63"/>
                  </a:moveTo>
                  <a:cubicBezTo>
                    <a:pt x="908" y="60"/>
                    <a:pt x="904" y="56"/>
                    <a:pt x="900" y="53"/>
                  </a:cubicBezTo>
                  <a:cubicBezTo>
                    <a:pt x="895" y="59"/>
                    <a:pt x="895" y="59"/>
                    <a:pt x="895" y="59"/>
                  </a:cubicBezTo>
                  <a:cubicBezTo>
                    <a:pt x="899" y="62"/>
                    <a:pt x="903" y="65"/>
                    <a:pt x="906" y="69"/>
                  </a:cubicBezTo>
                  <a:cubicBezTo>
                    <a:pt x="912" y="63"/>
                    <a:pt x="912" y="63"/>
                    <a:pt x="912" y="63"/>
                  </a:cubicBezTo>
                  <a:moveTo>
                    <a:pt x="927" y="81"/>
                  </a:moveTo>
                  <a:cubicBezTo>
                    <a:pt x="924" y="77"/>
                    <a:pt x="920" y="73"/>
                    <a:pt x="917" y="69"/>
                  </a:cubicBezTo>
                  <a:cubicBezTo>
                    <a:pt x="911" y="74"/>
                    <a:pt x="911" y="74"/>
                    <a:pt x="911" y="74"/>
                  </a:cubicBezTo>
                  <a:cubicBezTo>
                    <a:pt x="915" y="78"/>
                    <a:pt x="918" y="82"/>
                    <a:pt x="921" y="86"/>
                  </a:cubicBezTo>
                  <a:cubicBezTo>
                    <a:pt x="927" y="81"/>
                    <a:pt x="927" y="81"/>
                    <a:pt x="927" y="81"/>
                  </a:cubicBezTo>
                  <a:moveTo>
                    <a:pt x="941" y="100"/>
                  </a:moveTo>
                  <a:cubicBezTo>
                    <a:pt x="938" y="95"/>
                    <a:pt x="935" y="91"/>
                    <a:pt x="932" y="87"/>
                  </a:cubicBezTo>
                  <a:cubicBezTo>
                    <a:pt x="926" y="92"/>
                    <a:pt x="926" y="92"/>
                    <a:pt x="926" y="92"/>
                  </a:cubicBezTo>
                  <a:cubicBezTo>
                    <a:pt x="928" y="96"/>
                    <a:pt x="931" y="100"/>
                    <a:pt x="934" y="104"/>
                  </a:cubicBezTo>
                  <a:cubicBezTo>
                    <a:pt x="941" y="100"/>
                    <a:pt x="941" y="100"/>
                    <a:pt x="941" y="100"/>
                  </a:cubicBezTo>
                  <a:moveTo>
                    <a:pt x="952" y="120"/>
                  </a:moveTo>
                  <a:cubicBezTo>
                    <a:pt x="950" y="115"/>
                    <a:pt x="947" y="111"/>
                    <a:pt x="945" y="106"/>
                  </a:cubicBezTo>
                  <a:cubicBezTo>
                    <a:pt x="938" y="110"/>
                    <a:pt x="938" y="110"/>
                    <a:pt x="938" y="110"/>
                  </a:cubicBezTo>
                  <a:cubicBezTo>
                    <a:pt x="940" y="114"/>
                    <a:pt x="943" y="119"/>
                    <a:pt x="945" y="123"/>
                  </a:cubicBezTo>
                  <a:cubicBezTo>
                    <a:pt x="952" y="120"/>
                    <a:pt x="952" y="120"/>
                    <a:pt x="952" y="120"/>
                  </a:cubicBezTo>
                  <a:cubicBezTo>
                    <a:pt x="952" y="120"/>
                    <a:pt x="952" y="120"/>
                    <a:pt x="952" y="120"/>
                  </a:cubicBezTo>
                  <a:moveTo>
                    <a:pt x="961" y="141"/>
                  </a:moveTo>
                  <a:cubicBezTo>
                    <a:pt x="959" y="136"/>
                    <a:pt x="957" y="132"/>
                    <a:pt x="955" y="127"/>
                  </a:cubicBezTo>
                  <a:cubicBezTo>
                    <a:pt x="948" y="130"/>
                    <a:pt x="948" y="130"/>
                    <a:pt x="948" y="130"/>
                  </a:cubicBezTo>
                  <a:cubicBezTo>
                    <a:pt x="950" y="135"/>
                    <a:pt x="952" y="139"/>
                    <a:pt x="954" y="144"/>
                  </a:cubicBezTo>
                  <a:cubicBezTo>
                    <a:pt x="961" y="141"/>
                    <a:pt x="961" y="141"/>
                    <a:pt x="961" y="141"/>
                  </a:cubicBezTo>
                  <a:moveTo>
                    <a:pt x="968" y="164"/>
                  </a:moveTo>
                  <a:cubicBezTo>
                    <a:pt x="967" y="159"/>
                    <a:pt x="965" y="154"/>
                    <a:pt x="964" y="149"/>
                  </a:cubicBezTo>
                  <a:cubicBezTo>
                    <a:pt x="956" y="151"/>
                    <a:pt x="956" y="151"/>
                    <a:pt x="956" y="151"/>
                  </a:cubicBezTo>
                  <a:cubicBezTo>
                    <a:pt x="958" y="156"/>
                    <a:pt x="959" y="161"/>
                    <a:pt x="960" y="165"/>
                  </a:cubicBezTo>
                  <a:cubicBezTo>
                    <a:pt x="968" y="164"/>
                    <a:pt x="968" y="164"/>
                    <a:pt x="968" y="164"/>
                  </a:cubicBezTo>
                  <a:cubicBezTo>
                    <a:pt x="968" y="164"/>
                    <a:pt x="968" y="164"/>
                    <a:pt x="968" y="164"/>
                  </a:cubicBezTo>
                  <a:moveTo>
                    <a:pt x="972" y="186"/>
                  </a:moveTo>
                  <a:cubicBezTo>
                    <a:pt x="971" y="181"/>
                    <a:pt x="971" y="176"/>
                    <a:pt x="970" y="171"/>
                  </a:cubicBezTo>
                  <a:cubicBezTo>
                    <a:pt x="962" y="173"/>
                    <a:pt x="962" y="173"/>
                    <a:pt x="962" y="173"/>
                  </a:cubicBezTo>
                  <a:cubicBezTo>
                    <a:pt x="963" y="178"/>
                    <a:pt x="964" y="182"/>
                    <a:pt x="964" y="187"/>
                  </a:cubicBezTo>
                  <a:cubicBezTo>
                    <a:pt x="972" y="186"/>
                    <a:pt x="972" y="186"/>
                    <a:pt x="972" y="186"/>
                  </a:cubicBezTo>
                  <a:moveTo>
                    <a:pt x="974" y="210"/>
                  </a:moveTo>
                  <a:cubicBezTo>
                    <a:pt x="974" y="204"/>
                    <a:pt x="973" y="199"/>
                    <a:pt x="973" y="194"/>
                  </a:cubicBezTo>
                  <a:cubicBezTo>
                    <a:pt x="965" y="195"/>
                    <a:pt x="965" y="195"/>
                    <a:pt x="965" y="195"/>
                  </a:cubicBezTo>
                  <a:cubicBezTo>
                    <a:pt x="966" y="200"/>
                    <a:pt x="966" y="205"/>
                    <a:pt x="966" y="210"/>
                  </a:cubicBezTo>
                  <a:cubicBezTo>
                    <a:pt x="974" y="210"/>
                    <a:pt x="974" y="210"/>
                    <a:pt x="974" y="210"/>
                  </a:cubicBezTo>
                  <a:moveTo>
                    <a:pt x="974" y="233"/>
                  </a:moveTo>
                  <a:cubicBezTo>
                    <a:pt x="974" y="230"/>
                    <a:pt x="974" y="228"/>
                    <a:pt x="974" y="226"/>
                  </a:cubicBezTo>
                  <a:cubicBezTo>
                    <a:pt x="974" y="217"/>
                    <a:pt x="974" y="217"/>
                    <a:pt x="974" y="217"/>
                  </a:cubicBezTo>
                  <a:cubicBezTo>
                    <a:pt x="966" y="217"/>
                    <a:pt x="966" y="217"/>
                    <a:pt x="966" y="217"/>
                  </a:cubicBezTo>
                  <a:cubicBezTo>
                    <a:pt x="966" y="226"/>
                    <a:pt x="966" y="226"/>
                    <a:pt x="966" y="226"/>
                  </a:cubicBezTo>
                  <a:cubicBezTo>
                    <a:pt x="966" y="228"/>
                    <a:pt x="966" y="230"/>
                    <a:pt x="966" y="232"/>
                  </a:cubicBezTo>
                  <a:cubicBezTo>
                    <a:pt x="974" y="233"/>
                    <a:pt x="974" y="233"/>
                    <a:pt x="974" y="233"/>
                  </a:cubicBezTo>
                  <a:moveTo>
                    <a:pt x="972" y="256"/>
                  </a:moveTo>
                  <a:cubicBezTo>
                    <a:pt x="973" y="251"/>
                    <a:pt x="973" y="246"/>
                    <a:pt x="973" y="240"/>
                  </a:cubicBezTo>
                  <a:cubicBezTo>
                    <a:pt x="966" y="240"/>
                    <a:pt x="966" y="240"/>
                    <a:pt x="966" y="240"/>
                  </a:cubicBezTo>
                  <a:cubicBezTo>
                    <a:pt x="965" y="245"/>
                    <a:pt x="965" y="250"/>
                    <a:pt x="964" y="255"/>
                  </a:cubicBezTo>
                  <a:cubicBezTo>
                    <a:pt x="972" y="256"/>
                    <a:pt x="972" y="256"/>
                    <a:pt x="972" y="256"/>
                  </a:cubicBezTo>
                  <a:cubicBezTo>
                    <a:pt x="972" y="256"/>
                    <a:pt x="972" y="256"/>
                    <a:pt x="972" y="256"/>
                  </a:cubicBezTo>
                  <a:moveTo>
                    <a:pt x="967" y="279"/>
                  </a:moveTo>
                  <a:cubicBezTo>
                    <a:pt x="969" y="274"/>
                    <a:pt x="970" y="268"/>
                    <a:pt x="971" y="263"/>
                  </a:cubicBezTo>
                  <a:cubicBezTo>
                    <a:pt x="963" y="262"/>
                    <a:pt x="963" y="262"/>
                    <a:pt x="963" y="262"/>
                  </a:cubicBezTo>
                  <a:cubicBezTo>
                    <a:pt x="962" y="267"/>
                    <a:pt x="961" y="272"/>
                    <a:pt x="960" y="277"/>
                  </a:cubicBezTo>
                  <a:cubicBezTo>
                    <a:pt x="967" y="279"/>
                    <a:pt x="967" y="279"/>
                    <a:pt x="967" y="279"/>
                  </a:cubicBezTo>
                  <a:moveTo>
                    <a:pt x="960" y="301"/>
                  </a:moveTo>
                  <a:cubicBezTo>
                    <a:pt x="962" y="296"/>
                    <a:pt x="964" y="291"/>
                    <a:pt x="965" y="286"/>
                  </a:cubicBezTo>
                  <a:cubicBezTo>
                    <a:pt x="958" y="284"/>
                    <a:pt x="958" y="284"/>
                    <a:pt x="958" y="284"/>
                  </a:cubicBezTo>
                  <a:cubicBezTo>
                    <a:pt x="956" y="289"/>
                    <a:pt x="955" y="293"/>
                    <a:pt x="953" y="298"/>
                  </a:cubicBezTo>
                  <a:cubicBezTo>
                    <a:pt x="960" y="301"/>
                    <a:pt x="960" y="301"/>
                    <a:pt x="960" y="301"/>
                  </a:cubicBezTo>
                  <a:moveTo>
                    <a:pt x="951" y="322"/>
                  </a:moveTo>
                  <a:cubicBezTo>
                    <a:pt x="953" y="317"/>
                    <a:pt x="956" y="313"/>
                    <a:pt x="957" y="308"/>
                  </a:cubicBezTo>
                  <a:cubicBezTo>
                    <a:pt x="950" y="305"/>
                    <a:pt x="950" y="305"/>
                    <a:pt x="950" y="305"/>
                  </a:cubicBezTo>
                  <a:cubicBezTo>
                    <a:pt x="948" y="309"/>
                    <a:pt x="946" y="314"/>
                    <a:pt x="944" y="318"/>
                  </a:cubicBezTo>
                  <a:cubicBezTo>
                    <a:pt x="951" y="322"/>
                    <a:pt x="951" y="322"/>
                    <a:pt x="951" y="322"/>
                  </a:cubicBezTo>
                  <a:moveTo>
                    <a:pt x="939" y="342"/>
                  </a:moveTo>
                  <a:cubicBezTo>
                    <a:pt x="942" y="338"/>
                    <a:pt x="945" y="333"/>
                    <a:pt x="947" y="329"/>
                  </a:cubicBezTo>
                  <a:cubicBezTo>
                    <a:pt x="941" y="325"/>
                    <a:pt x="941" y="325"/>
                    <a:pt x="941" y="325"/>
                  </a:cubicBezTo>
                  <a:cubicBezTo>
                    <a:pt x="938" y="329"/>
                    <a:pt x="936" y="334"/>
                    <a:pt x="933" y="338"/>
                  </a:cubicBezTo>
                  <a:cubicBezTo>
                    <a:pt x="939" y="342"/>
                    <a:pt x="939" y="342"/>
                    <a:pt x="939" y="342"/>
                  </a:cubicBezTo>
                  <a:moveTo>
                    <a:pt x="926" y="361"/>
                  </a:moveTo>
                  <a:cubicBezTo>
                    <a:pt x="929" y="357"/>
                    <a:pt x="932" y="353"/>
                    <a:pt x="935" y="348"/>
                  </a:cubicBezTo>
                  <a:cubicBezTo>
                    <a:pt x="929" y="344"/>
                    <a:pt x="929" y="344"/>
                    <a:pt x="929" y="344"/>
                  </a:cubicBezTo>
                  <a:cubicBezTo>
                    <a:pt x="926" y="348"/>
                    <a:pt x="923" y="352"/>
                    <a:pt x="920" y="356"/>
                  </a:cubicBezTo>
                  <a:cubicBezTo>
                    <a:pt x="926" y="361"/>
                    <a:pt x="926" y="361"/>
                    <a:pt x="926" y="361"/>
                  </a:cubicBezTo>
                  <a:moveTo>
                    <a:pt x="910" y="378"/>
                  </a:moveTo>
                  <a:cubicBezTo>
                    <a:pt x="914" y="374"/>
                    <a:pt x="917" y="371"/>
                    <a:pt x="921" y="367"/>
                  </a:cubicBezTo>
                  <a:cubicBezTo>
                    <a:pt x="915" y="362"/>
                    <a:pt x="915" y="362"/>
                    <a:pt x="915" y="362"/>
                  </a:cubicBezTo>
                  <a:cubicBezTo>
                    <a:pt x="912" y="365"/>
                    <a:pt x="908" y="369"/>
                    <a:pt x="905" y="372"/>
                  </a:cubicBezTo>
                  <a:cubicBezTo>
                    <a:pt x="910" y="378"/>
                    <a:pt x="910" y="378"/>
                    <a:pt x="910" y="378"/>
                  </a:cubicBezTo>
                  <a:moveTo>
                    <a:pt x="893" y="393"/>
                  </a:moveTo>
                  <a:cubicBezTo>
                    <a:pt x="897" y="390"/>
                    <a:pt x="901" y="387"/>
                    <a:pt x="905" y="383"/>
                  </a:cubicBezTo>
                  <a:cubicBezTo>
                    <a:pt x="899" y="378"/>
                    <a:pt x="899" y="378"/>
                    <a:pt x="899" y="378"/>
                  </a:cubicBezTo>
                  <a:cubicBezTo>
                    <a:pt x="896" y="381"/>
                    <a:pt x="892" y="384"/>
                    <a:pt x="888" y="387"/>
                  </a:cubicBezTo>
                  <a:cubicBezTo>
                    <a:pt x="893" y="393"/>
                    <a:pt x="893" y="393"/>
                    <a:pt x="893" y="393"/>
                  </a:cubicBezTo>
                  <a:moveTo>
                    <a:pt x="874" y="407"/>
                  </a:moveTo>
                  <a:cubicBezTo>
                    <a:pt x="878" y="404"/>
                    <a:pt x="882" y="401"/>
                    <a:pt x="887" y="398"/>
                  </a:cubicBezTo>
                  <a:cubicBezTo>
                    <a:pt x="882" y="392"/>
                    <a:pt x="882" y="392"/>
                    <a:pt x="882" y="392"/>
                  </a:cubicBezTo>
                  <a:cubicBezTo>
                    <a:pt x="878" y="395"/>
                    <a:pt x="874" y="398"/>
                    <a:pt x="870" y="400"/>
                  </a:cubicBezTo>
                  <a:cubicBezTo>
                    <a:pt x="874" y="407"/>
                    <a:pt x="874" y="407"/>
                    <a:pt x="874" y="407"/>
                  </a:cubicBezTo>
                  <a:moveTo>
                    <a:pt x="854" y="418"/>
                  </a:moveTo>
                  <a:cubicBezTo>
                    <a:pt x="858" y="416"/>
                    <a:pt x="863" y="413"/>
                    <a:pt x="867" y="411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59" y="407"/>
                    <a:pt x="855" y="409"/>
                    <a:pt x="850" y="411"/>
                  </a:cubicBezTo>
                  <a:cubicBezTo>
                    <a:pt x="854" y="418"/>
                    <a:pt x="854" y="418"/>
                    <a:pt x="854" y="418"/>
                  </a:cubicBezTo>
                  <a:moveTo>
                    <a:pt x="832" y="427"/>
                  </a:moveTo>
                  <a:cubicBezTo>
                    <a:pt x="837" y="426"/>
                    <a:pt x="842" y="424"/>
                    <a:pt x="846" y="421"/>
                  </a:cubicBezTo>
                  <a:cubicBezTo>
                    <a:pt x="843" y="414"/>
                    <a:pt x="843" y="414"/>
                    <a:pt x="843" y="414"/>
                  </a:cubicBezTo>
                  <a:cubicBezTo>
                    <a:pt x="839" y="416"/>
                    <a:pt x="834" y="418"/>
                    <a:pt x="829" y="420"/>
                  </a:cubicBezTo>
                  <a:cubicBezTo>
                    <a:pt x="832" y="427"/>
                    <a:pt x="832" y="427"/>
                    <a:pt x="832" y="427"/>
                  </a:cubicBezTo>
                  <a:moveTo>
                    <a:pt x="810" y="434"/>
                  </a:moveTo>
                  <a:cubicBezTo>
                    <a:pt x="815" y="433"/>
                    <a:pt x="820" y="431"/>
                    <a:pt x="825" y="430"/>
                  </a:cubicBezTo>
                  <a:cubicBezTo>
                    <a:pt x="822" y="422"/>
                    <a:pt x="822" y="422"/>
                    <a:pt x="822" y="422"/>
                  </a:cubicBezTo>
                  <a:cubicBezTo>
                    <a:pt x="818" y="424"/>
                    <a:pt x="813" y="425"/>
                    <a:pt x="808" y="426"/>
                  </a:cubicBezTo>
                  <a:cubicBezTo>
                    <a:pt x="810" y="434"/>
                    <a:pt x="810" y="434"/>
                    <a:pt x="810" y="434"/>
                  </a:cubicBezTo>
                  <a:moveTo>
                    <a:pt x="787" y="438"/>
                  </a:moveTo>
                  <a:cubicBezTo>
                    <a:pt x="792" y="438"/>
                    <a:pt x="797" y="437"/>
                    <a:pt x="802" y="436"/>
                  </a:cubicBezTo>
                  <a:cubicBezTo>
                    <a:pt x="801" y="428"/>
                    <a:pt x="801" y="428"/>
                    <a:pt x="801" y="428"/>
                  </a:cubicBezTo>
                  <a:cubicBezTo>
                    <a:pt x="796" y="429"/>
                    <a:pt x="791" y="430"/>
                    <a:pt x="786" y="430"/>
                  </a:cubicBezTo>
                  <a:cubicBezTo>
                    <a:pt x="787" y="438"/>
                    <a:pt x="787" y="438"/>
                    <a:pt x="787" y="438"/>
                  </a:cubicBezTo>
                  <a:moveTo>
                    <a:pt x="764" y="440"/>
                  </a:moveTo>
                  <a:cubicBezTo>
                    <a:pt x="769" y="440"/>
                    <a:pt x="774" y="439"/>
                    <a:pt x="779" y="439"/>
                  </a:cubicBezTo>
                  <a:cubicBezTo>
                    <a:pt x="779" y="431"/>
                    <a:pt x="779" y="431"/>
                    <a:pt x="779" y="431"/>
                  </a:cubicBezTo>
                  <a:cubicBezTo>
                    <a:pt x="774" y="432"/>
                    <a:pt x="769" y="432"/>
                    <a:pt x="764" y="432"/>
                  </a:cubicBezTo>
                  <a:cubicBezTo>
                    <a:pt x="764" y="440"/>
                    <a:pt x="764" y="440"/>
                    <a:pt x="764" y="440"/>
                  </a:cubicBezTo>
                  <a:cubicBezTo>
                    <a:pt x="764" y="440"/>
                    <a:pt x="764" y="440"/>
                    <a:pt x="764" y="440"/>
                  </a:cubicBezTo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cubicBezTo>
                    <a:pt x="741" y="440"/>
                    <a:pt x="741" y="440"/>
                    <a:pt x="741" y="440"/>
                  </a:cubicBezTo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cubicBezTo>
                    <a:pt x="695" y="440"/>
                    <a:pt x="695" y="440"/>
                    <a:pt x="695" y="440"/>
                  </a:cubicBezTo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cubicBezTo>
                    <a:pt x="672" y="440"/>
                    <a:pt x="672" y="440"/>
                    <a:pt x="672" y="440"/>
                  </a:cubicBezTo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cubicBezTo>
                    <a:pt x="650" y="440"/>
                    <a:pt x="650" y="440"/>
                    <a:pt x="650" y="440"/>
                  </a:cubicBezTo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cubicBezTo>
                    <a:pt x="627" y="440"/>
                    <a:pt x="627" y="440"/>
                    <a:pt x="627" y="440"/>
                  </a:cubicBezTo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cubicBezTo>
                    <a:pt x="604" y="440"/>
                    <a:pt x="604" y="440"/>
                    <a:pt x="604" y="440"/>
                  </a:cubicBezTo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cubicBezTo>
                    <a:pt x="513" y="440"/>
                    <a:pt x="513" y="440"/>
                    <a:pt x="513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cubicBezTo>
                    <a:pt x="399" y="440"/>
                    <a:pt x="399" y="440"/>
                    <a:pt x="399" y="440"/>
                  </a:cubicBezTo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cubicBezTo>
                    <a:pt x="376" y="440"/>
                    <a:pt x="376" y="440"/>
                    <a:pt x="376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cubicBezTo>
                    <a:pt x="262" y="440"/>
                    <a:pt x="262" y="440"/>
                    <a:pt x="262" y="440"/>
                  </a:cubicBezTo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cubicBezTo>
                    <a:pt x="239" y="440"/>
                    <a:pt x="239" y="440"/>
                    <a:pt x="239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16" y="306"/>
                    <a:pt x="16" y="306"/>
                    <a:pt x="16" y="306"/>
                  </a:cubicBezTo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5189538" y="2582863"/>
              <a:ext cx="209550" cy="21113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189538" y="2582863"/>
              <a:ext cx="127000" cy="211138"/>
            </a:xfrm>
            <a:custGeom>
              <a:avLst/>
              <a:gdLst>
                <a:gd name="T0" fmla="*/ 28 w 34"/>
                <a:gd name="T1" fmla="*/ 0 h 56"/>
                <a:gd name="T2" fmla="*/ 28 w 34"/>
                <a:gd name="T3" fmla="*/ 0 h 56"/>
                <a:gd name="T4" fmla="*/ 0 w 34"/>
                <a:gd name="T5" fmla="*/ 28 h 56"/>
                <a:gd name="T6" fmla="*/ 27 w 34"/>
                <a:gd name="T7" fmla="*/ 56 h 56"/>
                <a:gd name="T8" fmla="*/ 34 w 34"/>
                <a:gd name="T9" fmla="*/ 1 h 56"/>
                <a:gd name="T10" fmla="*/ 28 w 34"/>
                <a:gd name="T11" fmla="*/ 0 h 56"/>
                <a:gd name="T12" fmla="*/ 28 w 34"/>
                <a:gd name="T13" fmla="*/ 0 h 56"/>
                <a:gd name="T14" fmla="*/ 28 w 34"/>
                <a:gd name="T15" fmla="*/ 0 h 56"/>
                <a:gd name="T16" fmla="*/ 28 w 3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7" y="56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294313" y="3405188"/>
              <a:ext cx="176213" cy="398463"/>
            </a:xfrm>
            <a:custGeom>
              <a:avLst/>
              <a:gdLst>
                <a:gd name="T0" fmla="*/ 0 w 47"/>
                <a:gd name="T1" fmla="*/ 106 h 106"/>
                <a:gd name="T2" fmla="*/ 1 w 47"/>
                <a:gd name="T3" fmla="*/ 106 h 106"/>
                <a:gd name="T4" fmla="*/ 47 w 47"/>
                <a:gd name="T5" fmla="*/ 89 h 106"/>
                <a:gd name="T6" fmla="*/ 47 w 47"/>
                <a:gd name="T7" fmla="*/ 0 h 106"/>
                <a:gd name="T8" fmla="*/ 0 w 47"/>
                <a:gd name="T9" fmla="*/ 0 h 106"/>
                <a:gd name="T10" fmla="*/ 0 w 47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106">
                  <a:moveTo>
                    <a:pt x="0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26" y="106"/>
                    <a:pt x="47" y="98"/>
                    <a:pt x="47" y="8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121275" y="3400426"/>
              <a:ext cx="176213" cy="403225"/>
            </a:xfrm>
            <a:custGeom>
              <a:avLst/>
              <a:gdLst>
                <a:gd name="T0" fmla="*/ 0 w 47"/>
                <a:gd name="T1" fmla="*/ 0 h 107"/>
                <a:gd name="T2" fmla="*/ 0 w 47"/>
                <a:gd name="T3" fmla="*/ 90 h 107"/>
                <a:gd name="T4" fmla="*/ 47 w 47"/>
                <a:gd name="T5" fmla="*/ 107 h 107"/>
                <a:gd name="T6" fmla="*/ 47 w 47"/>
                <a:gd name="T7" fmla="*/ 0 h 107"/>
                <a:gd name="T8" fmla="*/ 0 w 4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7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99"/>
                    <a:pt x="21" y="107"/>
                    <a:pt x="47" y="107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9"/>
            <p:cNvSpPr>
              <a:spLocks noChangeArrowheads="1"/>
            </p:cNvSpPr>
            <p:nvPr/>
          </p:nvSpPr>
          <p:spPr bwMode="auto">
            <a:xfrm>
              <a:off x="5121275" y="3340101"/>
              <a:ext cx="349250" cy="125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60"/>
            <p:cNvSpPr>
              <a:spLocks noChangeArrowheads="1"/>
            </p:cNvSpPr>
            <p:nvPr/>
          </p:nvSpPr>
          <p:spPr bwMode="auto">
            <a:xfrm>
              <a:off x="5159375" y="3355976"/>
              <a:ext cx="274638" cy="82550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159375" y="3355976"/>
              <a:ext cx="274638" cy="66675"/>
            </a:xfrm>
            <a:custGeom>
              <a:avLst/>
              <a:gdLst>
                <a:gd name="T0" fmla="*/ 66 w 73"/>
                <a:gd name="T1" fmla="*/ 18 h 18"/>
                <a:gd name="T2" fmla="*/ 73 w 73"/>
                <a:gd name="T3" fmla="*/ 11 h 18"/>
                <a:gd name="T4" fmla="*/ 37 w 73"/>
                <a:gd name="T5" fmla="*/ 0 h 18"/>
                <a:gd name="T6" fmla="*/ 0 w 73"/>
                <a:gd name="T7" fmla="*/ 11 h 18"/>
                <a:gd name="T8" fmla="*/ 8 w 73"/>
                <a:gd name="T9" fmla="*/ 18 h 18"/>
                <a:gd name="T10" fmla="*/ 37 w 73"/>
                <a:gd name="T11" fmla="*/ 14 h 18"/>
                <a:gd name="T12" fmla="*/ 66 w 73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8">
                  <a:moveTo>
                    <a:pt x="66" y="18"/>
                  </a:moveTo>
                  <a:cubicBezTo>
                    <a:pt x="71" y="16"/>
                    <a:pt x="73" y="14"/>
                    <a:pt x="73" y="11"/>
                  </a:cubicBezTo>
                  <a:cubicBezTo>
                    <a:pt x="73" y="5"/>
                    <a:pt x="57" y="0"/>
                    <a:pt x="37" y="0"/>
                  </a:cubicBezTo>
                  <a:cubicBezTo>
                    <a:pt x="17" y="0"/>
                    <a:pt x="0" y="5"/>
                    <a:pt x="0" y="11"/>
                  </a:cubicBezTo>
                  <a:cubicBezTo>
                    <a:pt x="0" y="14"/>
                    <a:pt x="3" y="16"/>
                    <a:pt x="8" y="18"/>
                  </a:cubicBezTo>
                  <a:cubicBezTo>
                    <a:pt x="15" y="16"/>
                    <a:pt x="25" y="14"/>
                    <a:pt x="37" y="14"/>
                  </a:cubicBezTo>
                  <a:cubicBezTo>
                    <a:pt x="49" y="14"/>
                    <a:pt x="59" y="16"/>
                    <a:pt x="66" y="18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6086475" y="2868613"/>
              <a:ext cx="1111250" cy="792163"/>
            </a:xfrm>
            <a:custGeom>
              <a:avLst/>
              <a:gdLst>
                <a:gd name="T0" fmla="*/ 242 w 296"/>
                <a:gd name="T1" fmla="*/ 210 h 210"/>
                <a:gd name="T2" fmla="*/ 249 w 296"/>
                <a:gd name="T3" fmla="*/ 209 h 210"/>
                <a:gd name="T4" fmla="*/ 268 w 296"/>
                <a:gd name="T5" fmla="*/ 194 h 210"/>
                <a:gd name="T6" fmla="*/ 287 w 296"/>
                <a:gd name="T7" fmla="*/ 164 h 210"/>
                <a:gd name="T8" fmla="*/ 287 w 296"/>
                <a:gd name="T9" fmla="*/ 164 h 210"/>
                <a:gd name="T10" fmla="*/ 296 w 296"/>
                <a:gd name="T11" fmla="*/ 157 h 210"/>
                <a:gd name="T12" fmla="*/ 288 w 296"/>
                <a:gd name="T13" fmla="*/ 118 h 210"/>
                <a:gd name="T14" fmla="*/ 288 w 296"/>
                <a:gd name="T15" fmla="*/ 118 h 210"/>
                <a:gd name="T16" fmla="*/ 296 w 296"/>
                <a:gd name="T17" fmla="*/ 94 h 210"/>
                <a:gd name="T18" fmla="*/ 296 w 296"/>
                <a:gd name="T19" fmla="*/ 86 h 210"/>
                <a:gd name="T20" fmla="*/ 288 w 296"/>
                <a:gd name="T21" fmla="*/ 54 h 210"/>
                <a:gd name="T22" fmla="*/ 295 w 296"/>
                <a:gd name="T23" fmla="*/ 46 h 210"/>
                <a:gd name="T24" fmla="*/ 293 w 296"/>
                <a:gd name="T25" fmla="*/ 38 h 210"/>
                <a:gd name="T26" fmla="*/ 275 w 296"/>
                <a:gd name="T27" fmla="*/ 22 h 210"/>
                <a:gd name="T28" fmla="*/ 242 w 296"/>
                <a:gd name="T29" fmla="*/ 8 h 210"/>
                <a:gd name="T30" fmla="*/ 242 w 296"/>
                <a:gd name="T31" fmla="*/ 8 h 210"/>
                <a:gd name="T32" fmla="*/ 219 w 296"/>
                <a:gd name="T33" fmla="*/ 0 h 210"/>
                <a:gd name="T34" fmla="*/ 211 w 296"/>
                <a:gd name="T35" fmla="*/ 0 h 210"/>
                <a:gd name="T36" fmla="*/ 187 w 296"/>
                <a:gd name="T37" fmla="*/ 8 h 210"/>
                <a:gd name="T38" fmla="*/ 148 w 296"/>
                <a:gd name="T39" fmla="*/ 8 h 210"/>
                <a:gd name="T40" fmla="*/ 148 w 296"/>
                <a:gd name="T41" fmla="*/ 8 h 210"/>
                <a:gd name="T42" fmla="*/ 124 w 296"/>
                <a:gd name="T43" fmla="*/ 0 h 210"/>
                <a:gd name="T44" fmla="*/ 117 w 296"/>
                <a:gd name="T45" fmla="*/ 0 h 210"/>
                <a:gd name="T46" fmla="*/ 93 w 296"/>
                <a:gd name="T47" fmla="*/ 8 h 210"/>
                <a:gd name="T48" fmla="*/ 54 w 296"/>
                <a:gd name="T49" fmla="*/ 8 h 210"/>
                <a:gd name="T50" fmla="*/ 54 w 296"/>
                <a:gd name="T51" fmla="*/ 8 h 210"/>
                <a:gd name="T52" fmla="*/ 29 w 296"/>
                <a:gd name="T53" fmla="*/ 6 h 210"/>
                <a:gd name="T54" fmla="*/ 22 w 296"/>
                <a:gd name="T55" fmla="*/ 10 h 210"/>
                <a:gd name="T56" fmla="*/ 13 w 296"/>
                <a:gd name="T57" fmla="*/ 33 h 210"/>
                <a:gd name="T58" fmla="*/ 8 w 296"/>
                <a:gd name="T59" fmla="*/ 70 h 210"/>
                <a:gd name="T60" fmla="*/ 0 w 296"/>
                <a:gd name="T61" fmla="*/ 54 h 210"/>
                <a:gd name="T62" fmla="*/ 8 w 296"/>
                <a:gd name="T63" fmla="*/ 78 h 210"/>
                <a:gd name="T64" fmla="*/ 8 w 296"/>
                <a:gd name="T65" fmla="*/ 117 h 210"/>
                <a:gd name="T66" fmla="*/ 8 w 296"/>
                <a:gd name="T67" fmla="*/ 117 h 210"/>
                <a:gd name="T68" fmla="*/ 0 w 296"/>
                <a:gd name="T69" fmla="*/ 140 h 210"/>
                <a:gd name="T70" fmla="*/ 8 w 296"/>
                <a:gd name="T71" fmla="*/ 148 h 210"/>
                <a:gd name="T72" fmla="*/ 8 w 296"/>
                <a:gd name="T73" fmla="*/ 163 h 210"/>
                <a:gd name="T74" fmla="*/ 10 w 296"/>
                <a:gd name="T75" fmla="*/ 188 h 210"/>
                <a:gd name="T76" fmla="*/ 15 w 296"/>
                <a:gd name="T77" fmla="*/ 194 h 210"/>
                <a:gd name="T78" fmla="*/ 53 w 296"/>
                <a:gd name="T79" fmla="*/ 202 h 210"/>
                <a:gd name="T80" fmla="*/ 53 w 296"/>
                <a:gd name="T81" fmla="*/ 210 h 210"/>
                <a:gd name="T82" fmla="*/ 61 w 296"/>
                <a:gd name="T83" fmla="*/ 210 h 210"/>
                <a:gd name="T84" fmla="*/ 85 w 296"/>
                <a:gd name="T85" fmla="*/ 202 h 210"/>
                <a:gd name="T86" fmla="*/ 124 w 296"/>
                <a:gd name="T87" fmla="*/ 202 h 210"/>
                <a:gd name="T88" fmla="*/ 124 w 296"/>
                <a:gd name="T89" fmla="*/ 202 h 210"/>
                <a:gd name="T90" fmla="*/ 148 w 296"/>
                <a:gd name="T91" fmla="*/ 210 h 210"/>
                <a:gd name="T92" fmla="*/ 156 w 296"/>
                <a:gd name="T93" fmla="*/ 210 h 210"/>
                <a:gd name="T94" fmla="*/ 179 w 296"/>
                <a:gd name="T95" fmla="*/ 202 h 210"/>
                <a:gd name="T96" fmla="*/ 218 w 296"/>
                <a:gd name="T97" fmla="*/ 202 h 210"/>
                <a:gd name="T98" fmla="*/ 218 w 296"/>
                <a:gd name="T99" fmla="*/ 2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6" h="210">
                  <a:moveTo>
                    <a:pt x="242" y="202"/>
                  </a:moveTo>
                  <a:cubicBezTo>
                    <a:pt x="226" y="202"/>
                    <a:pt x="226" y="202"/>
                    <a:pt x="226" y="202"/>
                  </a:cubicBezTo>
                  <a:cubicBezTo>
                    <a:pt x="226" y="210"/>
                    <a:pt x="226" y="210"/>
                    <a:pt x="226" y="210"/>
                  </a:cubicBezTo>
                  <a:cubicBezTo>
                    <a:pt x="242" y="210"/>
                    <a:pt x="242" y="210"/>
                    <a:pt x="242" y="210"/>
                  </a:cubicBezTo>
                  <a:lnTo>
                    <a:pt x="242" y="202"/>
                  </a:lnTo>
                  <a:close/>
                  <a:moveTo>
                    <a:pt x="262" y="197"/>
                  </a:moveTo>
                  <a:cubicBezTo>
                    <a:pt x="258" y="199"/>
                    <a:pt x="253" y="201"/>
                    <a:pt x="248" y="202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55" y="209"/>
                    <a:pt x="260" y="207"/>
                    <a:pt x="265" y="205"/>
                  </a:cubicBezTo>
                  <a:cubicBezTo>
                    <a:pt x="262" y="197"/>
                    <a:pt x="262" y="197"/>
                    <a:pt x="262" y="197"/>
                  </a:cubicBezTo>
                  <a:close/>
                  <a:moveTo>
                    <a:pt x="278" y="184"/>
                  </a:moveTo>
                  <a:cubicBezTo>
                    <a:pt x="276" y="188"/>
                    <a:pt x="272" y="191"/>
                    <a:pt x="268" y="194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77" y="197"/>
                    <a:pt x="281" y="193"/>
                    <a:pt x="285" y="189"/>
                  </a:cubicBezTo>
                  <a:cubicBezTo>
                    <a:pt x="278" y="184"/>
                    <a:pt x="278" y="184"/>
                    <a:pt x="278" y="184"/>
                  </a:cubicBezTo>
                  <a:close/>
                  <a:moveTo>
                    <a:pt x="287" y="164"/>
                  </a:moveTo>
                  <a:cubicBezTo>
                    <a:pt x="286" y="169"/>
                    <a:pt x="285" y="173"/>
                    <a:pt x="282" y="178"/>
                  </a:cubicBezTo>
                  <a:cubicBezTo>
                    <a:pt x="289" y="181"/>
                    <a:pt x="289" y="181"/>
                    <a:pt x="289" y="181"/>
                  </a:cubicBezTo>
                  <a:cubicBezTo>
                    <a:pt x="292" y="176"/>
                    <a:pt x="294" y="171"/>
                    <a:pt x="295" y="165"/>
                  </a:cubicBezTo>
                  <a:cubicBezTo>
                    <a:pt x="287" y="164"/>
                    <a:pt x="287" y="164"/>
                    <a:pt x="287" y="164"/>
                  </a:cubicBezTo>
                  <a:close/>
                  <a:moveTo>
                    <a:pt x="288" y="141"/>
                  </a:moveTo>
                  <a:cubicBezTo>
                    <a:pt x="288" y="156"/>
                    <a:pt x="288" y="156"/>
                    <a:pt x="288" y="156"/>
                  </a:cubicBezTo>
                  <a:cubicBezTo>
                    <a:pt x="288" y="157"/>
                    <a:pt x="288" y="157"/>
                    <a:pt x="288" y="157"/>
                  </a:cubicBezTo>
                  <a:cubicBezTo>
                    <a:pt x="296" y="157"/>
                    <a:pt x="296" y="157"/>
                    <a:pt x="296" y="157"/>
                  </a:cubicBezTo>
                  <a:cubicBezTo>
                    <a:pt x="296" y="156"/>
                    <a:pt x="296" y="156"/>
                    <a:pt x="296" y="156"/>
                  </a:cubicBezTo>
                  <a:cubicBezTo>
                    <a:pt x="296" y="141"/>
                    <a:pt x="296" y="141"/>
                    <a:pt x="296" y="141"/>
                  </a:cubicBezTo>
                  <a:cubicBezTo>
                    <a:pt x="288" y="141"/>
                    <a:pt x="288" y="141"/>
                    <a:pt x="288" y="141"/>
                  </a:cubicBezTo>
                  <a:close/>
                  <a:moveTo>
                    <a:pt x="288" y="118"/>
                  </a:moveTo>
                  <a:cubicBezTo>
                    <a:pt x="288" y="133"/>
                    <a:pt x="288" y="133"/>
                    <a:pt x="288" y="133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6" y="118"/>
                    <a:pt x="296" y="118"/>
                    <a:pt x="296" y="118"/>
                  </a:cubicBezTo>
                  <a:lnTo>
                    <a:pt x="288" y="118"/>
                  </a:lnTo>
                  <a:close/>
                  <a:moveTo>
                    <a:pt x="288" y="94"/>
                  </a:moveTo>
                  <a:cubicBezTo>
                    <a:pt x="288" y="110"/>
                    <a:pt x="288" y="110"/>
                    <a:pt x="288" y="110"/>
                  </a:cubicBezTo>
                  <a:cubicBezTo>
                    <a:pt x="296" y="110"/>
                    <a:pt x="296" y="110"/>
                    <a:pt x="296" y="110"/>
                  </a:cubicBezTo>
                  <a:cubicBezTo>
                    <a:pt x="296" y="94"/>
                    <a:pt x="296" y="94"/>
                    <a:pt x="296" y="94"/>
                  </a:cubicBezTo>
                  <a:lnTo>
                    <a:pt x="288" y="94"/>
                  </a:lnTo>
                  <a:close/>
                  <a:moveTo>
                    <a:pt x="288" y="71"/>
                  </a:moveTo>
                  <a:cubicBezTo>
                    <a:pt x="288" y="86"/>
                    <a:pt x="288" y="86"/>
                    <a:pt x="288" y="86"/>
                  </a:cubicBezTo>
                  <a:cubicBezTo>
                    <a:pt x="296" y="86"/>
                    <a:pt x="296" y="86"/>
                    <a:pt x="296" y="86"/>
                  </a:cubicBezTo>
                  <a:cubicBezTo>
                    <a:pt x="296" y="71"/>
                    <a:pt x="296" y="71"/>
                    <a:pt x="296" y="71"/>
                  </a:cubicBezTo>
                  <a:lnTo>
                    <a:pt x="288" y="71"/>
                  </a:lnTo>
                  <a:close/>
                  <a:moveTo>
                    <a:pt x="287" y="48"/>
                  </a:moveTo>
                  <a:cubicBezTo>
                    <a:pt x="287" y="50"/>
                    <a:pt x="288" y="52"/>
                    <a:pt x="288" y="5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54"/>
                    <a:pt x="296" y="54"/>
                    <a:pt x="296" y="54"/>
                  </a:cubicBezTo>
                  <a:cubicBezTo>
                    <a:pt x="296" y="52"/>
                    <a:pt x="295" y="49"/>
                    <a:pt x="295" y="46"/>
                  </a:cubicBezTo>
                  <a:cubicBezTo>
                    <a:pt x="287" y="48"/>
                    <a:pt x="287" y="48"/>
                    <a:pt x="287" y="48"/>
                  </a:cubicBezTo>
                  <a:close/>
                  <a:moveTo>
                    <a:pt x="279" y="28"/>
                  </a:moveTo>
                  <a:cubicBezTo>
                    <a:pt x="282" y="32"/>
                    <a:pt x="284" y="36"/>
                    <a:pt x="286" y="41"/>
                  </a:cubicBezTo>
                  <a:cubicBezTo>
                    <a:pt x="293" y="38"/>
                    <a:pt x="293" y="38"/>
                    <a:pt x="293" y="38"/>
                  </a:cubicBezTo>
                  <a:cubicBezTo>
                    <a:pt x="291" y="33"/>
                    <a:pt x="289" y="28"/>
                    <a:pt x="286" y="23"/>
                  </a:cubicBezTo>
                  <a:cubicBezTo>
                    <a:pt x="279" y="28"/>
                    <a:pt x="279" y="28"/>
                    <a:pt x="279" y="28"/>
                  </a:cubicBezTo>
                  <a:close/>
                  <a:moveTo>
                    <a:pt x="263" y="14"/>
                  </a:moveTo>
                  <a:cubicBezTo>
                    <a:pt x="267" y="16"/>
                    <a:pt x="271" y="19"/>
                    <a:pt x="275" y="22"/>
                  </a:cubicBezTo>
                  <a:cubicBezTo>
                    <a:pt x="280" y="17"/>
                    <a:pt x="280" y="17"/>
                    <a:pt x="280" y="17"/>
                  </a:cubicBezTo>
                  <a:cubicBezTo>
                    <a:pt x="276" y="13"/>
                    <a:pt x="272" y="9"/>
                    <a:pt x="267" y="6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42" y="8"/>
                  </a:moveTo>
                  <a:cubicBezTo>
                    <a:pt x="247" y="8"/>
                    <a:pt x="252" y="9"/>
                    <a:pt x="256" y="11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54" y="1"/>
                    <a:pt x="248" y="0"/>
                    <a:pt x="242" y="0"/>
                  </a:cubicBezTo>
                  <a:cubicBezTo>
                    <a:pt x="242" y="8"/>
                    <a:pt x="242" y="8"/>
                    <a:pt x="242" y="8"/>
                  </a:cubicBezTo>
                  <a:close/>
                  <a:moveTo>
                    <a:pt x="219" y="8"/>
                  </a:moveTo>
                  <a:cubicBezTo>
                    <a:pt x="234" y="8"/>
                    <a:pt x="234" y="8"/>
                    <a:pt x="234" y="8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9" y="0"/>
                    <a:pt x="219" y="0"/>
                    <a:pt x="219" y="0"/>
                  </a:cubicBezTo>
                  <a:lnTo>
                    <a:pt x="219" y="8"/>
                  </a:lnTo>
                  <a:close/>
                  <a:moveTo>
                    <a:pt x="195" y="8"/>
                  </a:moveTo>
                  <a:cubicBezTo>
                    <a:pt x="211" y="8"/>
                    <a:pt x="211" y="8"/>
                    <a:pt x="211" y="8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95" y="0"/>
                    <a:pt x="195" y="0"/>
                    <a:pt x="195" y="0"/>
                  </a:cubicBezTo>
                  <a:lnTo>
                    <a:pt x="195" y="8"/>
                  </a:lnTo>
                  <a:close/>
                  <a:moveTo>
                    <a:pt x="172" y="8"/>
                  </a:moveTo>
                  <a:cubicBezTo>
                    <a:pt x="187" y="8"/>
                    <a:pt x="187" y="8"/>
                    <a:pt x="187" y="8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2" y="8"/>
                  </a:lnTo>
                  <a:close/>
                  <a:moveTo>
                    <a:pt x="148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48" y="8"/>
                  </a:lnTo>
                  <a:close/>
                  <a:moveTo>
                    <a:pt x="124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4" y="0"/>
                    <a:pt x="124" y="0"/>
                    <a:pt x="124" y="0"/>
                  </a:cubicBezTo>
                  <a:lnTo>
                    <a:pt x="124" y="8"/>
                  </a:lnTo>
                  <a:close/>
                  <a:moveTo>
                    <a:pt x="101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101" y="8"/>
                  </a:lnTo>
                  <a:close/>
                  <a:moveTo>
                    <a:pt x="77" y="8"/>
                  </a:moveTo>
                  <a:cubicBezTo>
                    <a:pt x="93" y="8"/>
                    <a:pt x="93" y="8"/>
                    <a:pt x="93" y="8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77" y="8"/>
                  </a:lnTo>
                  <a:close/>
                  <a:moveTo>
                    <a:pt x="5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54" y="8"/>
                  </a:lnTo>
                  <a:close/>
                  <a:moveTo>
                    <a:pt x="33" y="13"/>
                  </a:moveTo>
                  <a:cubicBezTo>
                    <a:pt x="37" y="11"/>
                    <a:pt x="42" y="10"/>
                    <a:pt x="47" y="9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0" y="2"/>
                    <a:pt x="34" y="4"/>
                    <a:pt x="29" y="6"/>
                  </a:cubicBezTo>
                  <a:lnTo>
                    <a:pt x="33" y="13"/>
                  </a:lnTo>
                  <a:close/>
                  <a:moveTo>
                    <a:pt x="16" y="27"/>
                  </a:moveTo>
                  <a:cubicBezTo>
                    <a:pt x="19" y="23"/>
                    <a:pt x="23" y="20"/>
                    <a:pt x="27" y="17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17" y="14"/>
                    <a:pt x="13" y="18"/>
                    <a:pt x="10" y="22"/>
                  </a:cubicBezTo>
                  <a:lnTo>
                    <a:pt x="16" y="27"/>
                  </a:lnTo>
                  <a:close/>
                  <a:moveTo>
                    <a:pt x="8" y="47"/>
                  </a:moveTo>
                  <a:cubicBezTo>
                    <a:pt x="9" y="42"/>
                    <a:pt x="10" y="37"/>
                    <a:pt x="13" y="3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" y="34"/>
                    <a:pt x="1" y="40"/>
                    <a:pt x="0" y="46"/>
                  </a:cubicBezTo>
                  <a:cubicBezTo>
                    <a:pt x="8" y="47"/>
                    <a:pt x="8" y="47"/>
                    <a:pt x="8" y="47"/>
                  </a:cubicBezTo>
                  <a:close/>
                  <a:moveTo>
                    <a:pt x="8" y="70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70"/>
                    <a:pt x="8" y="70"/>
                    <a:pt x="8" y="70"/>
                  </a:cubicBezTo>
                  <a:close/>
                  <a:moveTo>
                    <a:pt x="8" y="93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3"/>
                    <a:pt x="0" y="93"/>
                    <a:pt x="0" y="93"/>
                  </a:cubicBezTo>
                  <a:lnTo>
                    <a:pt x="8" y="93"/>
                  </a:lnTo>
                  <a:close/>
                  <a:moveTo>
                    <a:pt x="8" y="117"/>
                  </a:move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8" y="117"/>
                  </a:lnTo>
                  <a:close/>
                  <a:moveTo>
                    <a:pt x="8" y="140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40"/>
                    <a:pt x="0" y="140"/>
                    <a:pt x="0" y="140"/>
                  </a:cubicBezTo>
                  <a:lnTo>
                    <a:pt x="8" y="140"/>
                  </a:lnTo>
                  <a:close/>
                  <a:moveTo>
                    <a:pt x="8" y="163"/>
                  </a:moveTo>
                  <a:cubicBezTo>
                    <a:pt x="8" y="161"/>
                    <a:pt x="8" y="159"/>
                    <a:pt x="8" y="156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9"/>
                    <a:pt x="0" y="162"/>
                    <a:pt x="0" y="164"/>
                  </a:cubicBezTo>
                  <a:cubicBezTo>
                    <a:pt x="8" y="163"/>
                    <a:pt x="8" y="163"/>
                    <a:pt x="8" y="163"/>
                  </a:cubicBezTo>
                  <a:close/>
                  <a:moveTo>
                    <a:pt x="16" y="183"/>
                  </a:moveTo>
                  <a:cubicBezTo>
                    <a:pt x="13" y="179"/>
                    <a:pt x="11" y="175"/>
                    <a:pt x="10" y="170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4" y="178"/>
                    <a:pt x="6" y="183"/>
                    <a:pt x="10" y="188"/>
                  </a:cubicBezTo>
                  <a:cubicBezTo>
                    <a:pt x="16" y="183"/>
                    <a:pt x="16" y="183"/>
                    <a:pt x="16" y="183"/>
                  </a:cubicBezTo>
                  <a:close/>
                  <a:moveTo>
                    <a:pt x="33" y="197"/>
                  </a:moveTo>
                  <a:cubicBezTo>
                    <a:pt x="28" y="195"/>
                    <a:pt x="24" y="192"/>
                    <a:pt x="21" y="189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9" y="198"/>
                    <a:pt x="24" y="202"/>
                    <a:pt x="29" y="204"/>
                  </a:cubicBezTo>
                  <a:cubicBezTo>
                    <a:pt x="33" y="197"/>
                    <a:pt x="33" y="197"/>
                    <a:pt x="33" y="197"/>
                  </a:cubicBezTo>
                  <a:close/>
                  <a:moveTo>
                    <a:pt x="53" y="202"/>
                  </a:moveTo>
                  <a:cubicBezTo>
                    <a:pt x="53" y="202"/>
                    <a:pt x="53" y="202"/>
                    <a:pt x="53" y="202"/>
                  </a:cubicBezTo>
                  <a:cubicBezTo>
                    <a:pt x="48" y="202"/>
                    <a:pt x="44" y="201"/>
                    <a:pt x="39" y="200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42" y="209"/>
                    <a:pt x="48" y="210"/>
                    <a:pt x="53" y="210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53" y="202"/>
                    <a:pt x="53" y="202"/>
                    <a:pt x="53" y="202"/>
                  </a:cubicBezTo>
                  <a:close/>
                  <a:moveTo>
                    <a:pt x="77" y="202"/>
                  </a:moveTo>
                  <a:cubicBezTo>
                    <a:pt x="61" y="202"/>
                    <a:pt x="61" y="202"/>
                    <a:pt x="61" y="202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77" y="210"/>
                    <a:pt x="77" y="210"/>
                    <a:pt x="77" y="210"/>
                  </a:cubicBezTo>
                  <a:lnTo>
                    <a:pt x="77" y="202"/>
                  </a:lnTo>
                  <a:close/>
                  <a:moveTo>
                    <a:pt x="101" y="202"/>
                  </a:moveTo>
                  <a:cubicBezTo>
                    <a:pt x="85" y="202"/>
                    <a:pt x="85" y="202"/>
                    <a:pt x="85" y="202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101" y="210"/>
                    <a:pt x="101" y="210"/>
                    <a:pt x="101" y="210"/>
                  </a:cubicBezTo>
                  <a:lnTo>
                    <a:pt x="101" y="202"/>
                  </a:lnTo>
                  <a:close/>
                  <a:moveTo>
                    <a:pt x="124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24" y="210"/>
                    <a:pt x="124" y="210"/>
                    <a:pt x="124" y="210"/>
                  </a:cubicBezTo>
                  <a:lnTo>
                    <a:pt x="124" y="202"/>
                  </a:lnTo>
                  <a:close/>
                  <a:moveTo>
                    <a:pt x="148" y="202"/>
                  </a:moveTo>
                  <a:cubicBezTo>
                    <a:pt x="132" y="202"/>
                    <a:pt x="132" y="202"/>
                    <a:pt x="132" y="202"/>
                  </a:cubicBezTo>
                  <a:cubicBezTo>
                    <a:pt x="132" y="210"/>
                    <a:pt x="132" y="210"/>
                    <a:pt x="132" y="210"/>
                  </a:cubicBezTo>
                  <a:cubicBezTo>
                    <a:pt x="148" y="210"/>
                    <a:pt x="148" y="210"/>
                    <a:pt x="148" y="210"/>
                  </a:cubicBezTo>
                  <a:lnTo>
                    <a:pt x="148" y="202"/>
                  </a:lnTo>
                  <a:close/>
                  <a:moveTo>
                    <a:pt x="171" y="202"/>
                  </a:moveTo>
                  <a:cubicBezTo>
                    <a:pt x="156" y="202"/>
                    <a:pt x="156" y="202"/>
                    <a:pt x="156" y="202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02"/>
                  </a:lnTo>
                  <a:close/>
                  <a:moveTo>
                    <a:pt x="195" y="202"/>
                  </a:moveTo>
                  <a:cubicBezTo>
                    <a:pt x="179" y="202"/>
                    <a:pt x="179" y="202"/>
                    <a:pt x="179" y="202"/>
                  </a:cubicBezTo>
                  <a:cubicBezTo>
                    <a:pt x="179" y="210"/>
                    <a:pt x="179" y="210"/>
                    <a:pt x="179" y="210"/>
                  </a:cubicBezTo>
                  <a:cubicBezTo>
                    <a:pt x="195" y="210"/>
                    <a:pt x="195" y="210"/>
                    <a:pt x="195" y="210"/>
                  </a:cubicBezTo>
                  <a:lnTo>
                    <a:pt x="195" y="202"/>
                  </a:lnTo>
                  <a:close/>
                  <a:moveTo>
                    <a:pt x="218" y="202"/>
                  </a:moveTo>
                  <a:cubicBezTo>
                    <a:pt x="203" y="202"/>
                    <a:pt x="203" y="202"/>
                    <a:pt x="203" y="202"/>
                  </a:cubicBezTo>
                  <a:cubicBezTo>
                    <a:pt x="203" y="210"/>
                    <a:pt x="203" y="210"/>
                    <a:pt x="203" y="210"/>
                  </a:cubicBezTo>
                  <a:cubicBezTo>
                    <a:pt x="218" y="210"/>
                    <a:pt x="218" y="210"/>
                    <a:pt x="218" y="210"/>
                  </a:cubicBezTo>
                  <a:lnTo>
                    <a:pt x="218" y="202"/>
                  </a:lnTo>
                  <a:close/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6386513" y="3024188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2 w 322"/>
                <a:gd name="T3" fmla="*/ 306 h 306"/>
                <a:gd name="T4" fmla="*/ 81 w 322"/>
                <a:gd name="T5" fmla="*/ 194 h 306"/>
                <a:gd name="T6" fmla="*/ 0 w 322"/>
                <a:gd name="T7" fmla="*/ 116 h 306"/>
                <a:gd name="T8" fmla="*/ 112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2 w 322"/>
                <a:gd name="T17" fmla="*/ 194 h 306"/>
                <a:gd name="T18" fmla="*/ 261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2" y="306"/>
                  </a:lnTo>
                  <a:lnTo>
                    <a:pt x="81" y="194"/>
                  </a:lnTo>
                  <a:lnTo>
                    <a:pt x="0" y="116"/>
                  </a:lnTo>
                  <a:lnTo>
                    <a:pt x="112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2" y="194"/>
                  </a:lnTo>
                  <a:lnTo>
                    <a:pt x="261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5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6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Web Applications architectures</a:t>
            </a:r>
          </a:p>
        </p:txBody>
      </p:sp>
    </p:spTree>
    <p:extLst>
      <p:ext uri="{BB962C8B-B14F-4D97-AF65-F5344CB8AC3E}">
        <p14:creationId xmlns:p14="http://schemas.microsoft.com/office/powerpoint/2010/main" val="78311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002093" y="2206838"/>
            <a:ext cx="8432288" cy="258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05331" y="2198743"/>
            <a:ext cx="1996355" cy="2541050"/>
            <a:chOff x="1965325" y="2155826"/>
            <a:chExt cx="1957388" cy="24914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65325" y="4208463"/>
              <a:ext cx="12631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Photo taken and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970088" y="44275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127250" y="4427538"/>
              <a:ext cx="109645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 called</a:t>
              </a:r>
              <a:endParaRPr lang="en-US" altLang="en-US" sz="1836" kern="0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4119880" y="2682854"/>
            <a:ext cx="3066581" cy="1972746"/>
            <a:chOff x="4038600" y="2630488"/>
            <a:chExt cx="3006725" cy="1934240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511675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038600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732338" y="4344988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976813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5033963" y="4344988"/>
              <a:ext cx="136575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es in blob storage</a:t>
              </a:r>
              <a:endParaRPr lang="en-US" altLang="en-US" sz="1836" kern="0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4064000" y="2630488"/>
              <a:ext cx="2981325" cy="1657350"/>
            </a:xfrm>
            <a:custGeom>
              <a:avLst/>
              <a:gdLst>
                <a:gd name="T0" fmla="*/ 162 w 794"/>
                <a:gd name="T1" fmla="*/ 6 h 440"/>
                <a:gd name="T2" fmla="*/ 200 w 794"/>
                <a:gd name="T3" fmla="*/ 8 h 440"/>
                <a:gd name="T4" fmla="*/ 223 w 794"/>
                <a:gd name="T5" fmla="*/ 8 h 440"/>
                <a:gd name="T6" fmla="*/ 269 w 794"/>
                <a:gd name="T7" fmla="*/ 0 h 440"/>
                <a:gd name="T8" fmla="*/ 276 w 794"/>
                <a:gd name="T9" fmla="*/ 8 h 440"/>
                <a:gd name="T10" fmla="*/ 314 w 794"/>
                <a:gd name="T11" fmla="*/ 0 h 440"/>
                <a:gd name="T12" fmla="*/ 345 w 794"/>
                <a:gd name="T13" fmla="*/ 0 h 440"/>
                <a:gd name="T14" fmla="*/ 383 w 794"/>
                <a:gd name="T15" fmla="*/ 8 h 440"/>
                <a:gd name="T16" fmla="*/ 428 w 794"/>
                <a:gd name="T17" fmla="*/ 0 h 440"/>
                <a:gd name="T18" fmla="*/ 436 w 794"/>
                <a:gd name="T19" fmla="*/ 8 h 440"/>
                <a:gd name="T20" fmla="*/ 474 w 794"/>
                <a:gd name="T21" fmla="*/ 0 h 440"/>
                <a:gd name="T22" fmla="*/ 504 w 794"/>
                <a:gd name="T23" fmla="*/ 0 h 440"/>
                <a:gd name="T24" fmla="*/ 543 w 794"/>
                <a:gd name="T25" fmla="*/ 8 h 440"/>
                <a:gd name="T26" fmla="*/ 588 w 794"/>
                <a:gd name="T27" fmla="*/ 0 h 440"/>
                <a:gd name="T28" fmla="*/ 588 w 794"/>
                <a:gd name="T29" fmla="*/ 0 h 440"/>
                <a:gd name="T30" fmla="*/ 619 w 794"/>
                <a:gd name="T31" fmla="*/ 4 h 440"/>
                <a:gd name="T32" fmla="*/ 653 w 794"/>
                <a:gd name="T33" fmla="*/ 22 h 440"/>
                <a:gd name="T34" fmla="*/ 697 w 794"/>
                <a:gd name="T35" fmla="*/ 36 h 440"/>
                <a:gd name="T36" fmla="*/ 699 w 794"/>
                <a:gd name="T37" fmla="*/ 46 h 440"/>
                <a:gd name="T38" fmla="*/ 733 w 794"/>
                <a:gd name="T39" fmla="*/ 65 h 440"/>
                <a:gd name="T40" fmla="*/ 753 w 794"/>
                <a:gd name="T41" fmla="*/ 89 h 440"/>
                <a:gd name="T42" fmla="*/ 766 w 794"/>
                <a:gd name="T43" fmla="*/ 126 h 440"/>
                <a:gd name="T44" fmla="*/ 788 w 794"/>
                <a:gd name="T45" fmla="*/ 166 h 440"/>
                <a:gd name="T46" fmla="*/ 782 w 794"/>
                <a:gd name="T47" fmla="*/ 175 h 440"/>
                <a:gd name="T48" fmla="*/ 794 w 794"/>
                <a:gd name="T49" fmla="*/ 212 h 440"/>
                <a:gd name="T50" fmla="*/ 786 w 794"/>
                <a:gd name="T51" fmla="*/ 235 h 440"/>
                <a:gd name="T52" fmla="*/ 791 w 794"/>
                <a:gd name="T53" fmla="*/ 258 h 440"/>
                <a:gd name="T54" fmla="*/ 784 w 794"/>
                <a:gd name="T55" fmla="*/ 288 h 440"/>
                <a:gd name="T56" fmla="*/ 769 w 794"/>
                <a:gd name="T57" fmla="*/ 307 h 440"/>
                <a:gd name="T58" fmla="*/ 758 w 794"/>
                <a:gd name="T59" fmla="*/ 344 h 440"/>
                <a:gd name="T60" fmla="*/ 739 w 794"/>
                <a:gd name="T61" fmla="*/ 369 h 440"/>
                <a:gd name="T62" fmla="*/ 706 w 794"/>
                <a:gd name="T63" fmla="*/ 389 h 440"/>
                <a:gd name="T64" fmla="*/ 671 w 794"/>
                <a:gd name="T65" fmla="*/ 419 h 440"/>
                <a:gd name="T66" fmla="*/ 664 w 794"/>
                <a:gd name="T67" fmla="*/ 422 h 440"/>
                <a:gd name="T68" fmla="*/ 625 w 794"/>
                <a:gd name="T69" fmla="*/ 427 h 440"/>
                <a:gd name="T70" fmla="*/ 604 w 794"/>
                <a:gd name="T71" fmla="*/ 438 h 440"/>
                <a:gd name="T72" fmla="*/ 558 w 794"/>
                <a:gd name="T73" fmla="*/ 440 h 440"/>
                <a:gd name="T74" fmla="*/ 550 w 794"/>
                <a:gd name="T75" fmla="*/ 432 h 440"/>
                <a:gd name="T76" fmla="*/ 512 w 794"/>
                <a:gd name="T77" fmla="*/ 440 h 440"/>
                <a:gd name="T78" fmla="*/ 482 w 794"/>
                <a:gd name="T79" fmla="*/ 440 h 440"/>
                <a:gd name="T80" fmla="*/ 444 w 794"/>
                <a:gd name="T81" fmla="*/ 432 h 440"/>
                <a:gd name="T82" fmla="*/ 398 w 794"/>
                <a:gd name="T83" fmla="*/ 440 h 440"/>
                <a:gd name="T84" fmla="*/ 391 w 794"/>
                <a:gd name="T85" fmla="*/ 432 h 440"/>
                <a:gd name="T86" fmla="*/ 353 w 794"/>
                <a:gd name="T87" fmla="*/ 440 h 440"/>
                <a:gd name="T88" fmla="*/ 322 w 794"/>
                <a:gd name="T89" fmla="*/ 440 h 440"/>
                <a:gd name="T90" fmla="*/ 284 w 794"/>
                <a:gd name="T91" fmla="*/ 432 h 440"/>
                <a:gd name="T92" fmla="*/ 238 w 794"/>
                <a:gd name="T93" fmla="*/ 440 h 440"/>
                <a:gd name="T94" fmla="*/ 231 w 794"/>
                <a:gd name="T95" fmla="*/ 432 h 440"/>
                <a:gd name="T96" fmla="*/ 192 w 794"/>
                <a:gd name="T97" fmla="*/ 439 h 440"/>
                <a:gd name="T98" fmla="*/ 147 w 794"/>
                <a:gd name="T99" fmla="*/ 429 h 440"/>
                <a:gd name="T100" fmla="*/ 142 w 794"/>
                <a:gd name="T101" fmla="*/ 419 h 440"/>
                <a:gd name="T102" fmla="*/ 105 w 794"/>
                <a:gd name="T103" fmla="*/ 410 h 440"/>
                <a:gd name="T104" fmla="*/ 79 w 794"/>
                <a:gd name="T105" fmla="*/ 392 h 440"/>
                <a:gd name="T106" fmla="*/ 68 w 794"/>
                <a:gd name="T107" fmla="*/ 371 h 440"/>
                <a:gd name="T108" fmla="*/ 44 w 794"/>
                <a:gd name="T109" fmla="*/ 342 h 440"/>
                <a:gd name="T110" fmla="*/ 15 w 794"/>
                <a:gd name="T111" fmla="*/ 306 h 440"/>
                <a:gd name="T112" fmla="*/ 20 w 794"/>
                <a:gd name="T113" fmla="*/ 296 h 440"/>
                <a:gd name="T114" fmla="*/ 10 w 794"/>
                <a:gd name="T115" fmla="*/ 260 h 440"/>
                <a:gd name="T116" fmla="*/ 0 w 794"/>
                <a:gd name="T117" fmla="*/ 215 h 440"/>
                <a:gd name="T118" fmla="*/ 1 w 794"/>
                <a:gd name="T119" fmla="*/ 192 h 440"/>
                <a:gd name="T120" fmla="*/ 10 w 794"/>
                <a:gd name="T121" fmla="*/ 185 h 440"/>
                <a:gd name="T122" fmla="*/ 18 w 794"/>
                <a:gd name="T123" fmla="*/ 14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40">
                  <a:moveTo>
                    <a:pt x="154" y="9"/>
                  </a:moveTo>
                  <a:cubicBezTo>
                    <a:pt x="152" y="9"/>
                    <a:pt x="150" y="10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3" y="17"/>
                    <a:pt x="155" y="17"/>
                    <a:pt x="156" y="16"/>
                  </a:cubicBezTo>
                  <a:cubicBezTo>
                    <a:pt x="154" y="9"/>
                    <a:pt x="154" y="9"/>
                    <a:pt x="154" y="9"/>
                  </a:cubicBezTo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8" y="13"/>
                    <a:pt x="173" y="12"/>
                    <a:pt x="178" y="11"/>
                  </a:cubicBezTo>
                  <a:cubicBezTo>
                    <a:pt x="177" y="3"/>
                    <a:pt x="177" y="3"/>
                    <a:pt x="177" y="3"/>
                  </a:cubicBezTo>
                  <a:moveTo>
                    <a:pt x="200" y="0"/>
                  </a:moveTo>
                  <a:cubicBezTo>
                    <a:pt x="195" y="1"/>
                    <a:pt x="190" y="1"/>
                    <a:pt x="184" y="2"/>
                  </a:cubicBezTo>
                  <a:cubicBezTo>
                    <a:pt x="186" y="10"/>
                    <a:pt x="186" y="10"/>
                    <a:pt x="186" y="10"/>
                  </a:cubicBezTo>
                  <a:cubicBezTo>
                    <a:pt x="190" y="9"/>
                    <a:pt x="195" y="9"/>
                    <a:pt x="200" y="8"/>
                  </a:cubicBezTo>
                  <a:cubicBezTo>
                    <a:pt x="200" y="0"/>
                    <a:pt x="200" y="0"/>
                    <a:pt x="200" y="0"/>
                  </a:cubicBezTo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2" y="8"/>
                    <a:pt x="214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0"/>
                    <a:pt x="223" y="0"/>
                    <a:pt x="223" y="0"/>
                  </a:cubicBezTo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8"/>
                    <a:pt x="231" y="8"/>
                    <a:pt x="231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0"/>
                    <a:pt x="246" y="0"/>
                    <a:pt x="246" y="0"/>
                  </a:cubicBezTo>
                  <a:moveTo>
                    <a:pt x="269" y="0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8"/>
                    <a:pt x="253" y="8"/>
                    <a:pt x="253" y="8"/>
                  </a:cubicBezTo>
                  <a:cubicBezTo>
                    <a:pt x="269" y="8"/>
                    <a:pt x="269" y="8"/>
                    <a:pt x="269" y="8"/>
                  </a:cubicBezTo>
                  <a:cubicBezTo>
                    <a:pt x="269" y="0"/>
                    <a:pt x="269" y="0"/>
                    <a:pt x="269" y="0"/>
                  </a:cubicBezTo>
                  <a:moveTo>
                    <a:pt x="291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8"/>
                    <a:pt x="276" y="8"/>
                    <a:pt x="276" y="8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291" y="0"/>
                    <a:pt x="291" y="0"/>
                    <a:pt x="291" y="0"/>
                  </a:cubicBezTo>
                  <a:moveTo>
                    <a:pt x="314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14" y="8"/>
                    <a:pt x="314" y="8"/>
                    <a:pt x="314" y="8"/>
                  </a:cubicBezTo>
                  <a:cubicBezTo>
                    <a:pt x="314" y="0"/>
                    <a:pt x="314" y="0"/>
                    <a:pt x="314" y="0"/>
                  </a:cubicBezTo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0"/>
                    <a:pt x="337" y="0"/>
                    <a:pt x="337" y="0"/>
                  </a:cubicBezTo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60" y="8"/>
                    <a:pt x="360" y="8"/>
                    <a:pt x="360" y="8"/>
                  </a:cubicBezTo>
                  <a:cubicBezTo>
                    <a:pt x="360" y="0"/>
                    <a:pt x="360" y="0"/>
                    <a:pt x="360" y="0"/>
                  </a:cubicBezTo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83" y="8"/>
                    <a:pt x="383" y="8"/>
                    <a:pt x="383" y="8"/>
                  </a:cubicBezTo>
                  <a:cubicBezTo>
                    <a:pt x="383" y="0"/>
                    <a:pt x="383" y="0"/>
                    <a:pt x="383" y="0"/>
                  </a:cubicBezTo>
                  <a:moveTo>
                    <a:pt x="406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0"/>
                    <a:pt x="406" y="0"/>
                    <a:pt x="406" y="0"/>
                  </a:cubicBezTo>
                  <a:moveTo>
                    <a:pt x="428" y="0"/>
                  </a:moveTo>
                  <a:cubicBezTo>
                    <a:pt x="413" y="0"/>
                    <a:pt x="413" y="0"/>
                    <a:pt x="413" y="0"/>
                  </a:cubicBezTo>
                  <a:cubicBezTo>
                    <a:pt x="413" y="8"/>
                    <a:pt x="413" y="8"/>
                    <a:pt x="413" y="8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28" y="0"/>
                    <a:pt x="428" y="0"/>
                    <a:pt x="428" y="0"/>
                  </a:cubicBezTo>
                  <a:moveTo>
                    <a:pt x="451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51" y="8"/>
                    <a:pt x="451" y="8"/>
                    <a:pt x="451" y="8"/>
                  </a:cubicBezTo>
                  <a:cubicBezTo>
                    <a:pt x="451" y="0"/>
                    <a:pt x="451" y="0"/>
                    <a:pt x="451" y="0"/>
                  </a:cubicBezTo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8"/>
                    <a:pt x="459" y="8"/>
                    <a:pt x="459" y="8"/>
                  </a:cubicBezTo>
                  <a:cubicBezTo>
                    <a:pt x="474" y="8"/>
                    <a:pt x="474" y="8"/>
                    <a:pt x="474" y="8"/>
                  </a:cubicBezTo>
                  <a:cubicBezTo>
                    <a:pt x="474" y="0"/>
                    <a:pt x="474" y="0"/>
                    <a:pt x="474" y="0"/>
                  </a:cubicBezTo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8"/>
                    <a:pt x="482" y="8"/>
                    <a:pt x="482" y="8"/>
                  </a:cubicBezTo>
                  <a:cubicBezTo>
                    <a:pt x="497" y="8"/>
                    <a:pt x="497" y="8"/>
                    <a:pt x="497" y="8"/>
                  </a:cubicBezTo>
                  <a:cubicBezTo>
                    <a:pt x="497" y="0"/>
                    <a:pt x="497" y="0"/>
                    <a:pt x="497" y="0"/>
                  </a:cubicBezTo>
                  <a:moveTo>
                    <a:pt x="520" y="0"/>
                  </a:moveTo>
                  <a:cubicBezTo>
                    <a:pt x="504" y="0"/>
                    <a:pt x="504" y="0"/>
                    <a:pt x="504" y="0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520" y="8"/>
                    <a:pt x="520" y="8"/>
                    <a:pt x="520" y="8"/>
                  </a:cubicBezTo>
                  <a:cubicBezTo>
                    <a:pt x="520" y="0"/>
                    <a:pt x="520" y="0"/>
                    <a:pt x="520" y="0"/>
                  </a:cubicBezTo>
                  <a:moveTo>
                    <a:pt x="543" y="0"/>
                  </a:moveTo>
                  <a:cubicBezTo>
                    <a:pt x="527" y="0"/>
                    <a:pt x="527" y="0"/>
                    <a:pt x="527" y="0"/>
                  </a:cubicBezTo>
                  <a:cubicBezTo>
                    <a:pt x="527" y="8"/>
                    <a:pt x="527" y="8"/>
                    <a:pt x="527" y="8"/>
                  </a:cubicBezTo>
                  <a:cubicBezTo>
                    <a:pt x="543" y="8"/>
                    <a:pt x="543" y="8"/>
                    <a:pt x="543" y="8"/>
                  </a:cubicBezTo>
                  <a:cubicBezTo>
                    <a:pt x="543" y="0"/>
                    <a:pt x="543" y="0"/>
                    <a:pt x="543" y="0"/>
                  </a:cubicBezTo>
                  <a:moveTo>
                    <a:pt x="565" y="0"/>
                  </a:moveTo>
                  <a:cubicBezTo>
                    <a:pt x="550" y="0"/>
                    <a:pt x="550" y="0"/>
                    <a:pt x="550" y="0"/>
                  </a:cubicBezTo>
                  <a:cubicBezTo>
                    <a:pt x="550" y="8"/>
                    <a:pt x="550" y="8"/>
                    <a:pt x="550" y="8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65" y="0"/>
                    <a:pt x="565" y="0"/>
                    <a:pt x="565" y="0"/>
                  </a:cubicBezTo>
                  <a:moveTo>
                    <a:pt x="588" y="0"/>
                  </a:moveTo>
                  <a:cubicBezTo>
                    <a:pt x="585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8"/>
                    <a:pt x="573" y="8"/>
                    <a:pt x="573" y="8"/>
                  </a:cubicBezTo>
                  <a:cubicBezTo>
                    <a:pt x="580" y="8"/>
                    <a:pt x="580" y="8"/>
                    <a:pt x="580" y="8"/>
                  </a:cubicBezTo>
                  <a:cubicBezTo>
                    <a:pt x="582" y="8"/>
                    <a:pt x="585" y="8"/>
                    <a:pt x="588" y="8"/>
                  </a:cubicBezTo>
                  <a:cubicBezTo>
                    <a:pt x="588" y="0"/>
                    <a:pt x="588" y="0"/>
                    <a:pt x="588" y="0"/>
                  </a:cubicBezTo>
                  <a:cubicBezTo>
                    <a:pt x="588" y="0"/>
                    <a:pt x="588" y="0"/>
                    <a:pt x="588" y="0"/>
                  </a:cubicBezTo>
                  <a:moveTo>
                    <a:pt x="611" y="2"/>
                  </a:moveTo>
                  <a:cubicBezTo>
                    <a:pt x="606" y="2"/>
                    <a:pt x="601" y="1"/>
                    <a:pt x="596" y="1"/>
                  </a:cubicBezTo>
                  <a:cubicBezTo>
                    <a:pt x="595" y="8"/>
                    <a:pt x="595" y="8"/>
                    <a:pt x="595" y="8"/>
                  </a:cubicBezTo>
                  <a:cubicBezTo>
                    <a:pt x="600" y="9"/>
                    <a:pt x="605" y="9"/>
                    <a:pt x="610" y="10"/>
                  </a:cubicBezTo>
                  <a:cubicBezTo>
                    <a:pt x="611" y="2"/>
                    <a:pt x="611" y="2"/>
                    <a:pt x="611" y="2"/>
                  </a:cubicBezTo>
                  <a:moveTo>
                    <a:pt x="634" y="7"/>
                  </a:moveTo>
                  <a:cubicBezTo>
                    <a:pt x="629" y="6"/>
                    <a:pt x="624" y="5"/>
                    <a:pt x="619" y="4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7" y="13"/>
                    <a:pt x="632" y="15"/>
                  </a:cubicBezTo>
                  <a:cubicBezTo>
                    <a:pt x="634" y="7"/>
                    <a:pt x="634" y="7"/>
                    <a:pt x="634" y="7"/>
                  </a:cubicBezTo>
                  <a:moveTo>
                    <a:pt x="656" y="14"/>
                  </a:moveTo>
                  <a:cubicBezTo>
                    <a:pt x="651" y="12"/>
                    <a:pt x="647" y="11"/>
                    <a:pt x="642" y="9"/>
                  </a:cubicBezTo>
                  <a:cubicBezTo>
                    <a:pt x="639" y="17"/>
                    <a:pt x="639" y="17"/>
                    <a:pt x="639" y="17"/>
                  </a:cubicBezTo>
                  <a:cubicBezTo>
                    <a:pt x="644" y="18"/>
                    <a:pt x="649" y="20"/>
                    <a:pt x="653" y="22"/>
                  </a:cubicBezTo>
                  <a:cubicBezTo>
                    <a:pt x="656" y="14"/>
                    <a:pt x="656" y="14"/>
                    <a:pt x="656" y="14"/>
                  </a:cubicBezTo>
                  <a:moveTo>
                    <a:pt x="677" y="24"/>
                  </a:moveTo>
                  <a:cubicBezTo>
                    <a:pt x="673" y="21"/>
                    <a:pt x="668" y="19"/>
                    <a:pt x="663" y="17"/>
                  </a:cubicBezTo>
                  <a:cubicBezTo>
                    <a:pt x="660" y="24"/>
                    <a:pt x="660" y="24"/>
                    <a:pt x="660" y="24"/>
                  </a:cubicBezTo>
                  <a:cubicBezTo>
                    <a:pt x="665" y="26"/>
                    <a:pt x="669" y="28"/>
                    <a:pt x="674" y="31"/>
                  </a:cubicBezTo>
                  <a:cubicBezTo>
                    <a:pt x="677" y="24"/>
                    <a:pt x="677" y="24"/>
                    <a:pt x="677" y="24"/>
                  </a:cubicBezTo>
                  <a:moveTo>
                    <a:pt x="697" y="36"/>
                  </a:moveTo>
                  <a:cubicBezTo>
                    <a:pt x="693" y="33"/>
                    <a:pt x="689" y="30"/>
                    <a:pt x="684" y="27"/>
                  </a:cubicBezTo>
                  <a:cubicBezTo>
                    <a:pt x="680" y="34"/>
                    <a:pt x="680" y="34"/>
                    <a:pt x="680" y="34"/>
                  </a:cubicBezTo>
                  <a:cubicBezTo>
                    <a:pt x="685" y="37"/>
                    <a:pt x="689" y="39"/>
                    <a:pt x="693" y="42"/>
                  </a:cubicBezTo>
                  <a:cubicBezTo>
                    <a:pt x="697" y="36"/>
                    <a:pt x="697" y="36"/>
                    <a:pt x="697" y="36"/>
                  </a:cubicBezTo>
                  <a:moveTo>
                    <a:pt x="716" y="49"/>
                  </a:moveTo>
                  <a:cubicBezTo>
                    <a:pt x="712" y="46"/>
                    <a:pt x="708" y="43"/>
                    <a:pt x="704" y="40"/>
                  </a:cubicBezTo>
                  <a:cubicBezTo>
                    <a:pt x="699" y="46"/>
                    <a:pt x="699" y="46"/>
                    <a:pt x="699" y="46"/>
                  </a:cubicBezTo>
                  <a:cubicBezTo>
                    <a:pt x="703" y="49"/>
                    <a:pt x="707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moveTo>
                    <a:pt x="733" y="65"/>
                  </a:moveTo>
                  <a:cubicBezTo>
                    <a:pt x="729" y="62"/>
                    <a:pt x="726" y="58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0" y="64"/>
                    <a:pt x="724" y="67"/>
                    <a:pt x="728" y="71"/>
                  </a:cubicBezTo>
                  <a:cubicBezTo>
                    <a:pt x="733" y="65"/>
                    <a:pt x="733" y="65"/>
                    <a:pt x="733" y="65"/>
                  </a:cubicBezTo>
                  <a:moveTo>
                    <a:pt x="748" y="83"/>
                  </a:moveTo>
                  <a:cubicBezTo>
                    <a:pt x="745" y="79"/>
                    <a:pt x="742" y="75"/>
                    <a:pt x="738" y="71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80"/>
                    <a:pt x="739" y="84"/>
                    <a:pt x="742" y="88"/>
                  </a:cubicBezTo>
                  <a:cubicBezTo>
                    <a:pt x="748" y="83"/>
                    <a:pt x="748" y="83"/>
                    <a:pt x="748" y="83"/>
                  </a:cubicBezTo>
                  <a:moveTo>
                    <a:pt x="762" y="102"/>
                  </a:moveTo>
                  <a:cubicBezTo>
                    <a:pt x="759" y="97"/>
                    <a:pt x="756" y="93"/>
                    <a:pt x="753" y="89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8"/>
                    <a:pt x="752" y="102"/>
                    <a:pt x="755" y="106"/>
                  </a:cubicBezTo>
                  <a:cubicBezTo>
                    <a:pt x="762" y="102"/>
                    <a:pt x="762" y="102"/>
                    <a:pt x="762" y="102"/>
                  </a:cubicBezTo>
                  <a:moveTo>
                    <a:pt x="773" y="122"/>
                  </a:moveTo>
                  <a:cubicBezTo>
                    <a:pt x="771" y="118"/>
                    <a:pt x="768" y="113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1" y="117"/>
                    <a:pt x="764" y="121"/>
                    <a:pt x="766" y="126"/>
                  </a:cubicBezTo>
                  <a:cubicBezTo>
                    <a:pt x="773" y="122"/>
                    <a:pt x="773" y="122"/>
                    <a:pt x="773" y="122"/>
                  </a:cubicBezTo>
                  <a:moveTo>
                    <a:pt x="782" y="144"/>
                  </a:moveTo>
                  <a:cubicBezTo>
                    <a:pt x="780" y="139"/>
                    <a:pt x="778" y="134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7"/>
                    <a:pt x="773" y="142"/>
                    <a:pt x="774" y="146"/>
                  </a:cubicBezTo>
                  <a:cubicBezTo>
                    <a:pt x="782" y="144"/>
                    <a:pt x="782" y="144"/>
                    <a:pt x="782" y="144"/>
                  </a:cubicBezTo>
                  <a:moveTo>
                    <a:pt x="788" y="166"/>
                  </a:moveTo>
                  <a:cubicBezTo>
                    <a:pt x="787" y="161"/>
                    <a:pt x="786" y="156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8" y="158"/>
                    <a:pt x="779" y="163"/>
                    <a:pt x="781" y="168"/>
                  </a:cubicBezTo>
                  <a:cubicBezTo>
                    <a:pt x="788" y="166"/>
                    <a:pt x="788" y="166"/>
                    <a:pt x="788" y="166"/>
                  </a:cubicBezTo>
                  <a:moveTo>
                    <a:pt x="792" y="189"/>
                  </a:moveTo>
                  <a:cubicBezTo>
                    <a:pt x="791" y="184"/>
                    <a:pt x="791" y="179"/>
                    <a:pt x="790" y="174"/>
                  </a:cubicBezTo>
                  <a:cubicBezTo>
                    <a:pt x="782" y="175"/>
                    <a:pt x="782" y="175"/>
                    <a:pt x="782" y="175"/>
                  </a:cubicBezTo>
                  <a:cubicBezTo>
                    <a:pt x="783" y="180"/>
                    <a:pt x="784" y="185"/>
                    <a:pt x="784" y="190"/>
                  </a:cubicBezTo>
                  <a:cubicBezTo>
                    <a:pt x="792" y="189"/>
                    <a:pt x="792" y="189"/>
                    <a:pt x="792" y="189"/>
                  </a:cubicBezTo>
                  <a:moveTo>
                    <a:pt x="794" y="212"/>
                  </a:moveTo>
                  <a:cubicBezTo>
                    <a:pt x="793" y="207"/>
                    <a:pt x="793" y="202"/>
                    <a:pt x="793" y="197"/>
                  </a:cubicBezTo>
                  <a:cubicBezTo>
                    <a:pt x="785" y="197"/>
                    <a:pt x="785" y="197"/>
                    <a:pt x="785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ubicBezTo>
                    <a:pt x="794" y="212"/>
                    <a:pt x="794" y="212"/>
                    <a:pt x="794" y="212"/>
                  </a:cubicBezTo>
                  <a:moveTo>
                    <a:pt x="793" y="235"/>
                  </a:moveTo>
                  <a:cubicBezTo>
                    <a:pt x="793" y="232"/>
                    <a:pt x="794" y="229"/>
                    <a:pt x="794" y="226"/>
                  </a:cubicBezTo>
                  <a:cubicBezTo>
                    <a:pt x="794" y="220"/>
                    <a:pt x="794" y="220"/>
                    <a:pt x="794" y="220"/>
                  </a:cubicBezTo>
                  <a:cubicBezTo>
                    <a:pt x="786" y="220"/>
                    <a:pt x="786" y="220"/>
                    <a:pt x="786" y="220"/>
                  </a:cubicBezTo>
                  <a:cubicBezTo>
                    <a:pt x="786" y="226"/>
                    <a:pt x="786" y="226"/>
                    <a:pt x="786" y="226"/>
                  </a:cubicBezTo>
                  <a:cubicBezTo>
                    <a:pt x="786" y="229"/>
                    <a:pt x="786" y="232"/>
                    <a:pt x="786" y="235"/>
                  </a:cubicBezTo>
                  <a:cubicBezTo>
                    <a:pt x="793" y="235"/>
                    <a:pt x="793" y="235"/>
                    <a:pt x="793" y="235"/>
                  </a:cubicBezTo>
                  <a:cubicBezTo>
                    <a:pt x="793" y="235"/>
                    <a:pt x="793" y="235"/>
                    <a:pt x="793" y="235"/>
                  </a:cubicBezTo>
                  <a:moveTo>
                    <a:pt x="791" y="258"/>
                  </a:moveTo>
                  <a:cubicBezTo>
                    <a:pt x="792" y="253"/>
                    <a:pt x="792" y="248"/>
                    <a:pt x="793" y="243"/>
                  </a:cubicBezTo>
                  <a:cubicBezTo>
                    <a:pt x="785" y="242"/>
                    <a:pt x="785" y="242"/>
                    <a:pt x="785" y="242"/>
                  </a:cubicBezTo>
                  <a:cubicBezTo>
                    <a:pt x="785" y="247"/>
                    <a:pt x="784" y="252"/>
                    <a:pt x="783" y="257"/>
                  </a:cubicBezTo>
                  <a:cubicBezTo>
                    <a:pt x="791" y="258"/>
                    <a:pt x="791" y="258"/>
                    <a:pt x="791" y="258"/>
                  </a:cubicBezTo>
                  <a:moveTo>
                    <a:pt x="786" y="281"/>
                  </a:moveTo>
                  <a:cubicBezTo>
                    <a:pt x="788" y="276"/>
                    <a:pt x="789" y="271"/>
                    <a:pt x="790" y="266"/>
                  </a:cubicBezTo>
                  <a:cubicBezTo>
                    <a:pt x="782" y="264"/>
                    <a:pt x="782" y="264"/>
                    <a:pt x="782" y="264"/>
                  </a:cubicBezTo>
                  <a:cubicBezTo>
                    <a:pt x="781" y="269"/>
                    <a:pt x="780" y="274"/>
                    <a:pt x="779" y="279"/>
                  </a:cubicBezTo>
                  <a:cubicBezTo>
                    <a:pt x="786" y="281"/>
                    <a:pt x="786" y="281"/>
                    <a:pt x="786" y="281"/>
                  </a:cubicBezTo>
                  <a:moveTo>
                    <a:pt x="779" y="303"/>
                  </a:moveTo>
                  <a:cubicBezTo>
                    <a:pt x="781" y="298"/>
                    <a:pt x="783" y="293"/>
                    <a:pt x="784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5" y="291"/>
                    <a:pt x="774" y="296"/>
                    <a:pt x="772" y="300"/>
                  </a:cubicBezTo>
                  <a:cubicBezTo>
                    <a:pt x="779" y="303"/>
                    <a:pt x="779" y="303"/>
                    <a:pt x="779" y="303"/>
                  </a:cubicBezTo>
                  <a:cubicBezTo>
                    <a:pt x="779" y="303"/>
                    <a:pt x="779" y="303"/>
                    <a:pt x="779" y="303"/>
                  </a:cubicBezTo>
                  <a:moveTo>
                    <a:pt x="769" y="324"/>
                  </a:moveTo>
                  <a:cubicBezTo>
                    <a:pt x="772" y="320"/>
                    <a:pt x="774" y="315"/>
                    <a:pt x="776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2"/>
                    <a:pt x="765" y="316"/>
                    <a:pt x="763" y="321"/>
                  </a:cubicBezTo>
                  <a:cubicBezTo>
                    <a:pt x="769" y="324"/>
                    <a:pt x="769" y="324"/>
                    <a:pt x="769" y="324"/>
                  </a:cubicBezTo>
                  <a:moveTo>
                    <a:pt x="758" y="344"/>
                  </a:moveTo>
                  <a:cubicBezTo>
                    <a:pt x="761" y="340"/>
                    <a:pt x="763" y="335"/>
                    <a:pt x="766" y="331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6"/>
                    <a:pt x="751" y="340"/>
                  </a:cubicBezTo>
                  <a:cubicBezTo>
                    <a:pt x="758" y="344"/>
                    <a:pt x="758" y="344"/>
                    <a:pt x="758" y="344"/>
                  </a:cubicBezTo>
                  <a:moveTo>
                    <a:pt x="744" y="363"/>
                  </a:moveTo>
                  <a:cubicBezTo>
                    <a:pt x="747" y="359"/>
                    <a:pt x="750" y="355"/>
                    <a:pt x="753" y="350"/>
                  </a:cubicBezTo>
                  <a:cubicBezTo>
                    <a:pt x="747" y="346"/>
                    <a:pt x="747" y="346"/>
                    <a:pt x="747" y="346"/>
                  </a:cubicBezTo>
                  <a:cubicBezTo>
                    <a:pt x="744" y="350"/>
                    <a:pt x="741" y="354"/>
                    <a:pt x="738" y="358"/>
                  </a:cubicBezTo>
                  <a:cubicBezTo>
                    <a:pt x="744" y="363"/>
                    <a:pt x="744" y="363"/>
                    <a:pt x="744" y="363"/>
                  </a:cubicBezTo>
                  <a:moveTo>
                    <a:pt x="728" y="380"/>
                  </a:moveTo>
                  <a:cubicBezTo>
                    <a:pt x="732" y="376"/>
                    <a:pt x="735" y="372"/>
                    <a:pt x="739" y="369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6" y="371"/>
                    <a:pt x="723" y="374"/>
                  </a:cubicBezTo>
                  <a:cubicBezTo>
                    <a:pt x="728" y="380"/>
                    <a:pt x="728" y="380"/>
                    <a:pt x="728" y="380"/>
                  </a:cubicBezTo>
                  <a:moveTo>
                    <a:pt x="710" y="395"/>
                  </a:moveTo>
                  <a:cubicBezTo>
                    <a:pt x="714" y="392"/>
                    <a:pt x="718" y="388"/>
                    <a:pt x="722" y="385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3" y="383"/>
                    <a:pt x="710" y="386"/>
                    <a:pt x="706" y="389"/>
                  </a:cubicBezTo>
                  <a:cubicBezTo>
                    <a:pt x="710" y="395"/>
                    <a:pt x="710" y="395"/>
                    <a:pt x="710" y="395"/>
                  </a:cubicBezTo>
                  <a:moveTo>
                    <a:pt x="691" y="408"/>
                  </a:moveTo>
                  <a:cubicBezTo>
                    <a:pt x="696" y="405"/>
                    <a:pt x="700" y="403"/>
                    <a:pt x="704" y="400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1" y="399"/>
                    <a:pt x="687" y="402"/>
                  </a:cubicBezTo>
                  <a:cubicBezTo>
                    <a:pt x="691" y="408"/>
                    <a:pt x="691" y="408"/>
                    <a:pt x="691" y="408"/>
                  </a:cubicBezTo>
                  <a:moveTo>
                    <a:pt x="671" y="419"/>
                  </a:moveTo>
                  <a:cubicBezTo>
                    <a:pt x="675" y="417"/>
                    <a:pt x="680" y="415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6" y="408"/>
                    <a:pt x="672" y="410"/>
                    <a:pt x="667" y="412"/>
                  </a:cubicBezTo>
                  <a:cubicBezTo>
                    <a:pt x="671" y="419"/>
                    <a:pt x="671" y="419"/>
                    <a:pt x="671" y="419"/>
                  </a:cubicBezTo>
                  <a:cubicBezTo>
                    <a:pt x="671" y="419"/>
                    <a:pt x="671" y="419"/>
                    <a:pt x="671" y="419"/>
                  </a:cubicBezTo>
                  <a:moveTo>
                    <a:pt x="649" y="428"/>
                  </a:moveTo>
                  <a:cubicBezTo>
                    <a:pt x="654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1" y="419"/>
                    <a:pt x="647" y="421"/>
                  </a:cubicBezTo>
                  <a:cubicBezTo>
                    <a:pt x="649" y="428"/>
                    <a:pt x="649" y="428"/>
                    <a:pt x="649" y="428"/>
                  </a:cubicBezTo>
                  <a:moveTo>
                    <a:pt x="627" y="434"/>
                  </a:moveTo>
                  <a:cubicBezTo>
                    <a:pt x="632" y="433"/>
                    <a:pt x="637" y="432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5"/>
                    <a:pt x="630" y="426"/>
                    <a:pt x="625" y="427"/>
                  </a:cubicBezTo>
                  <a:cubicBezTo>
                    <a:pt x="627" y="434"/>
                    <a:pt x="627" y="434"/>
                    <a:pt x="627" y="434"/>
                  </a:cubicBezTo>
                  <a:moveTo>
                    <a:pt x="604" y="438"/>
                  </a:moveTo>
                  <a:cubicBezTo>
                    <a:pt x="609" y="438"/>
                    <a:pt x="614" y="437"/>
                    <a:pt x="619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8" y="430"/>
                    <a:pt x="603" y="431"/>
                  </a:cubicBezTo>
                  <a:cubicBezTo>
                    <a:pt x="604" y="438"/>
                    <a:pt x="604" y="438"/>
                    <a:pt x="604" y="438"/>
                  </a:cubicBezTo>
                  <a:cubicBezTo>
                    <a:pt x="604" y="438"/>
                    <a:pt x="604" y="438"/>
                    <a:pt x="604" y="438"/>
                  </a:cubicBezTo>
                  <a:moveTo>
                    <a:pt x="581" y="440"/>
                  </a:moveTo>
                  <a:cubicBezTo>
                    <a:pt x="586" y="440"/>
                    <a:pt x="591" y="440"/>
                    <a:pt x="596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2"/>
                    <a:pt x="586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3" y="440"/>
                    <a:pt x="573" y="440"/>
                    <a:pt x="573" y="440"/>
                  </a:cubicBezTo>
                  <a:cubicBezTo>
                    <a:pt x="573" y="432"/>
                    <a:pt x="573" y="432"/>
                    <a:pt x="573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0" y="440"/>
                    <a:pt x="550" y="440"/>
                    <a:pt x="550" y="440"/>
                  </a:cubicBezTo>
                  <a:cubicBezTo>
                    <a:pt x="550" y="432"/>
                    <a:pt x="550" y="432"/>
                    <a:pt x="550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2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2" y="432"/>
                    <a:pt x="512" y="432"/>
                    <a:pt x="512" y="432"/>
                  </a:cubicBezTo>
                  <a:cubicBezTo>
                    <a:pt x="512" y="440"/>
                    <a:pt x="512" y="440"/>
                    <a:pt x="512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cubicBezTo>
                    <a:pt x="398" y="440"/>
                    <a:pt x="398" y="440"/>
                    <a:pt x="398" y="440"/>
                  </a:cubicBezTo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cubicBezTo>
                    <a:pt x="375" y="440"/>
                    <a:pt x="375" y="440"/>
                    <a:pt x="375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cubicBezTo>
                    <a:pt x="261" y="440"/>
                    <a:pt x="261" y="440"/>
                    <a:pt x="261" y="440"/>
                  </a:cubicBezTo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38" y="440"/>
                    <a:pt x="238" y="440"/>
                    <a:pt x="238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ubicBezTo>
                    <a:pt x="169" y="435"/>
                    <a:pt x="169" y="435"/>
                    <a:pt x="169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cubicBezTo>
                    <a:pt x="25" y="327"/>
                    <a:pt x="25" y="327"/>
                    <a:pt x="25" y="327"/>
                  </a:cubicBezTo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289550" y="2951163"/>
              <a:ext cx="1200150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0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6 w 320"/>
                <a:gd name="T31" fmla="*/ 55 h 278"/>
                <a:gd name="T32" fmla="*/ 240 w 320"/>
                <a:gd name="T33" fmla="*/ 88 h 278"/>
                <a:gd name="T34" fmla="*/ 240 w 320"/>
                <a:gd name="T35" fmla="*/ 106 h 278"/>
                <a:gd name="T36" fmla="*/ 240 w 320"/>
                <a:gd name="T37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0" y="201"/>
                  </a:moveTo>
                  <a:cubicBezTo>
                    <a:pt x="240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40" y="88"/>
                    <a:pt x="240" y="88"/>
                    <a:pt x="240" y="88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788025" y="3530601"/>
              <a:ext cx="57150" cy="128588"/>
            </a:xfrm>
            <a:custGeom>
              <a:avLst/>
              <a:gdLst>
                <a:gd name="T0" fmla="*/ 15 w 15"/>
                <a:gd name="T1" fmla="*/ 7 h 34"/>
                <a:gd name="T2" fmla="*/ 14 w 15"/>
                <a:gd name="T3" fmla="*/ 4 h 34"/>
                <a:gd name="T4" fmla="*/ 13 w 15"/>
                <a:gd name="T5" fmla="*/ 2 h 34"/>
                <a:gd name="T6" fmla="*/ 11 w 15"/>
                <a:gd name="T7" fmla="*/ 1 h 34"/>
                <a:gd name="T8" fmla="*/ 8 w 15"/>
                <a:gd name="T9" fmla="*/ 0 h 34"/>
                <a:gd name="T10" fmla="*/ 4 w 15"/>
                <a:gd name="T11" fmla="*/ 2 h 34"/>
                <a:gd name="T12" fmla="*/ 2 w 15"/>
                <a:gd name="T13" fmla="*/ 5 h 34"/>
                <a:gd name="T14" fmla="*/ 1 w 15"/>
                <a:gd name="T15" fmla="*/ 10 h 34"/>
                <a:gd name="T16" fmla="*/ 0 w 15"/>
                <a:gd name="T17" fmla="*/ 17 h 34"/>
                <a:gd name="T18" fmla="*/ 1 w 15"/>
                <a:gd name="T19" fmla="*/ 25 h 34"/>
                <a:gd name="T20" fmla="*/ 2 w 15"/>
                <a:gd name="T21" fmla="*/ 30 h 34"/>
                <a:gd name="T22" fmla="*/ 4 w 15"/>
                <a:gd name="T23" fmla="*/ 33 h 34"/>
                <a:gd name="T24" fmla="*/ 7 w 15"/>
                <a:gd name="T25" fmla="*/ 34 h 34"/>
                <a:gd name="T26" fmla="*/ 10 w 15"/>
                <a:gd name="T27" fmla="*/ 33 h 34"/>
                <a:gd name="T28" fmla="*/ 12 w 15"/>
                <a:gd name="T29" fmla="*/ 32 h 34"/>
                <a:gd name="T30" fmla="*/ 13 w 15"/>
                <a:gd name="T31" fmla="*/ 29 h 34"/>
                <a:gd name="T32" fmla="*/ 14 w 15"/>
                <a:gd name="T33" fmla="*/ 26 h 34"/>
                <a:gd name="T34" fmla="*/ 15 w 15"/>
                <a:gd name="T35" fmla="*/ 22 h 34"/>
                <a:gd name="T36" fmla="*/ 15 w 15"/>
                <a:gd name="T37" fmla="*/ 17 h 34"/>
                <a:gd name="T38" fmla="*/ 15 w 15"/>
                <a:gd name="T39" fmla="*/ 11 h 34"/>
                <a:gd name="T40" fmla="*/ 15 w 15"/>
                <a:gd name="T41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5" y="7"/>
                  </a:moveTo>
                  <a:cubicBezTo>
                    <a:pt x="15" y="6"/>
                    <a:pt x="14" y="5"/>
                    <a:pt x="14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2" y="2"/>
                    <a:pt x="11" y="2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4" y="2"/>
                    <a:pt x="2" y="3"/>
                    <a:pt x="2" y="5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1" y="12"/>
                    <a:pt x="0" y="14"/>
                    <a:pt x="0" y="17"/>
                  </a:cubicBezTo>
                  <a:cubicBezTo>
                    <a:pt x="0" y="20"/>
                    <a:pt x="0" y="23"/>
                    <a:pt x="1" y="25"/>
                  </a:cubicBezTo>
                  <a:cubicBezTo>
                    <a:pt x="1" y="27"/>
                    <a:pt x="2" y="29"/>
                    <a:pt x="2" y="30"/>
                  </a:cubicBezTo>
                  <a:cubicBezTo>
                    <a:pt x="3" y="32"/>
                    <a:pt x="4" y="32"/>
                    <a:pt x="4" y="33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8" y="34"/>
                    <a:pt x="9" y="34"/>
                    <a:pt x="10" y="33"/>
                  </a:cubicBezTo>
                  <a:cubicBezTo>
                    <a:pt x="11" y="33"/>
                    <a:pt x="11" y="32"/>
                    <a:pt x="12" y="32"/>
                  </a:cubicBezTo>
                  <a:cubicBezTo>
                    <a:pt x="13" y="31"/>
                    <a:pt x="13" y="30"/>
                    <a:pt x="13" y="29"/>
                  </a:cubicBezTo>
                  <a:cubicBezTo>
                    <a:pt x="14" y="28"/>
                    <a:pt x="14" y="27"/>
                    <a:pt x="14" y="26"/>
                  </a:cubicBezTo>
                  <a:cubicBezTo>
                    <a:pt x="14" y="25"/>
                    <a:pt x="15" y="23"/>
                    <a:pt x="15" y="22"/>
                  </a:cubicBezTo>
                  <a:cubicBezTo>
                    <a:pt x="15" y="21"/>
                    <a:pt x="15" y="19"/>
                    <a:pt x="15" y="17"/>
                  </a:cubicBezTo>
                  <a:cubicBezTo>
                    <a:pt x="15" y="15"/>
                    <a:pt x="15" y="12"/>
                    <a:pt x="15" y="11"/>
                  </a:cubicBezTo>
                  <a:cubicBezTo>
                    <a:pt x="15" y="10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930900" y="3289301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4 w 14"/>
                <a:gd name="T3" fmla="*/ 3 h 33"/>
                <a:gd name="T4" fmla="*/ 12 w 14"/>
                <a:gd name="T5" fmla="*/ 2 h 33"/>
                <a:gd name="T6" fmla="*/ 10 w 14"/>
                <a:gd name="T7" fmla="*/ 0 h 33"/>
                <a:gd name="T8" fmla="*/ 8 w 14"/>
                <a:gd name="T9" fmla="*/ 0 h 33"/>
                <a:gd name="T10" fmla="*/ 4 w 14"/>
                <a:gd name="T11" fmla="*/ 1 h 33"/>
                <a:gd name="T12" fmla="*/ 2 w 14"/>
                <a:gd name="T13" fmla="*/ 4 h 33"/>
                <a:gd name="T14" fmla="*/ 1 w 14"/>
                <a:gd name="T15" fmla="*/ 9 h 33"/>
                <a:gd name="T16" fmla="*/ 0 w 14"/>
                <a:gd name="T17" fmla="*/ 16 h 33"/>
                <a:gd name="T18" fmla="*/ 1 w 14"/>
                <a:gd name="T19" fmla="*/ 25 h 33"/>
                <a:gd name="T20" fmla="*/ 2 w 14"/>
                <a:gd name="T21" fmla="*/ 30 h 33"/>
                <a:gd name="T22" fmla="*/ 4 w 14"/>
                <a:gd name="T23" fmla="*/ 32 h 33"/>
                <a:gd name="T24" fmla="*/ 7 w 14"/>
                <a:gd name="T25" fmla="*/ 33 h 33"/>
                <a:gd name="T26" fmla="*/ 10 w 14"/>
                <a:gd name="T27" fmla="*/ 32 h 33"/>
                <a:gd name="T28" fmla="*/ 12 w 14"/>
                <a:gd name="T29" fmla="*/ 31 h 33"/>
                <a:gd name="T30" fmla="*/ 13 w 14"/>
                <a:gd name="T31" fmla="*/ 28 h 33"/>
                <a:gd name="T32" fmla="*/ 14 w 14"/>
                <a:gd name="T33" fmla="*/ 25 h 33"/>
                <a:gd name="T34" fmla="*/ 14 w 14"/>
                <a:gd name="T35" fmla="*/ 21 h 33"/>
                <a:gd name="T36" fmla="*/ 14 w 14"/>
                <a:gd name="T37" fmla="*/ 16 h 33"/>
                <a:gd name="T38" fmla="*/ 14 w 14"/>
                <a:gd name="T39" fmla="*/ 10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5"/>
                    <a:pt x="14" y="4"/>
                    <a:pt x="14" y="3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11"/>
                    <a:pt x="0" y="14"/>
                    <a:pt x="0" y="16"/>
                  </a:cubicBezTo>
                  <a:cubicBezTo>
                    <a:pt x="0" y="19"/>
                    <a:pt x="0" y="23"/>
                    <a:pt x="1" y="25"/>
                  </a:cubicBezTo>
                  <a:cubicBezTo>
                    <a:pt x="1" y="26"/>
                    <a:pt x="1" y="28"/>
                    <a:pt x="2" y="30"/>
                  </a:cubicBezTo>
                  <a:cubicBezTo>
                    <a:pt x="3" y="31"/>
                    <a:pt x="3" y="32"/>
                    <a:pt x="4" y="32"/>
                  </a:cubicBezTo>
                  <a:cubicBezTo>
                    <a:pt x="5" y="33"/>
                    <a:pt x="6" y="33"/>
                    <a:pt x="7" y="33"/>
                  </a:cubicBezTo>
                  <a:cubicBezTo>
                    <a:pt x="8" y="33"/>
                    <a:pt x="9" y="33"/>
                    <a:pt x="10" y="32"/>
                  </a:cubicBezTo>
                  <a:cubicBezTo>
                    <a:pt x="10" y="32"/>
                    <a:pt x="11" y="32"/>
                    <a:pt x="12" y="31"/>
                  </a:cubicBezTo>
                  <a:cubicBezTo>
                    <a:pt x="12" y="30"/>
                    <a:pt x="13" y="30"/>
                    <a:pt x="13" y="28"/>
                  </a:cubicBezTo>
                  <a:cubicBezTo>
                    <a:pt x="14" y="28"/>
                    <a:pt x="14" y="26"/>
                    <a:pt x="14" y="25"/>
                  </a:cubicBezTo>
                  <a:cubicBezTo>
                    <a:pt x="14" y="24"/>
                    <a:pt x="14" y="23"/>
                    <a:pt x="14" y="21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4"/>
                    <a:pt x="14" y="12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5630863" y="3203576"/>
              <a:ext cx="514350" cy="541338"/>
            </a:xfrm>
            <a:custGeom>
              <a:avLst/>
              <a:gdLst>
                <a:gd name="T0" fmla="*/ 97 w 137"/>
                <a:gd name="T1" fmla="*/ 0 h 144"/>
                <a:gd name="T2" fmla="*/ 0 w 137"/>
                <a:gd name="T3" fmla="*/ 10 h 144"/>
                <a:gd name="T4" fmla="*/ 10 w 137"/>
                <a:gd name="T5" fmla="*/ 144 h 144"/>
                <a:gd name="T6" fmla="*/ 137 w 137"/>
                <a:gd name="T7" fmla="*/ 134 h 144"/>
                <a:gd name="T8" fmla="*/ 110 w 137"/>
                <a:gd name="T9" fmla="*/ 28 h 144"/>
                <a:gd name="T10" fmla="*/ 36 w 137"/>
                <a:gd name="T11" fmla="*/ 25 h 144"/>
                <a:gd name="T12" fmla="*/ 37 w 137"/>
                <a:gd name="T13" fmla="*/ 23 h 144"/>
                <a:gd name="T14" fmla="*/ 48 w 137"/>
                <a:gd name="T15" fmla="*/ 16 h 144"/>
                <a:gd name="T16" fmla="*/ 49 w 137"/>
                <a:gd name="T17" fmla="*/ 16 h 144"/>
                <a:gd name="T18" fmla="*/ 52 w 137"/>
                <a:gd name="T19" fmla="*/ 16 h 144"/>
                <a:gd name="T20" fmla="*/ 55 w 137"/>
                <a:gd name="T21" fmla="*/ 16 h 144"/>
                <a:gd name="T22" fmla="*/ 56 w 137"/>
                <a:gd name="T23" fmla="*/ 17 h 144"/>
                <a:gd name="T24" fmla="*/ 64 w 137"/>
                <a:gd name="T25" fmla="*/ 57 h 144"/>
                <a:gd name="T26" fmla="*/ 65 w 137"/>
                <a:gd name="T27" fmla="*/ 57 h 144"/>
                <a:gd name="T28" fmla="*/ 65 w 137"/>
                <a:gd name="T29" fmla="*/ 60 h 144"/>
                <a:gd name="T30" fmla="*/ 65 w 137"/>
                <a:gd name="T31" fmla="*/ 64 h 144"/>
                <a:gd name="T32" fmla="*/ 64 w 137"/>
                <a:gd name="T33" fmla="*/ 64 h 144"/>
                <a:gd name="T34" fmla="*/ 37 w 137"/>
                <a:gd name="T35" fmla="*/ 64 h 144"/>
                <a:gd name="T36" fmla="*/ 36 w 137"/>
                <a:gd name="T37" fmla="*/ 62 h 144"/>
                <a:gd name="T38" fmla="*/ 36 w 137"/>
                <a:gd name="T39" fmla="*/ 58 h 144"/>
                <a:gd name="T40" fmla="*/ 37 w 137"/>
                <a:gd name="T41" fmla="*/ 57 h 144"/>
                <a:gd name="T42" fmla="*/ 46 w 137"/>
                <a:gd name="T43" fmla="*/ 57 h 144"/>
                <a:gd name="T44" fmla="*/ 39 w 137"/>
                <a:gd name="T45" fmla="*/ 30 h 144"/>
                <a:gd name="T46" fmla="*/ 37 w 137"/>
                <a:gd name="T47" fmla="*/ 31 h 144"/>
                <a:gd name="T48" fmla="*/ 36 w 137"/>
                <a:gd name="T49" fmla="*/ 28 h 144"/>
                <a:gd name="T50" fmla="*/ 65 w 137"/>
                <a:gd name="T51" fmla="*/ 114 h 144"/>
                <a:gd name="T52" fmla="*/ 57 w 137"/>
                <a:gd name="T53" fmla="*/ 127 h 144"/>
                <a:gd name="T54" fmla="*/ 41 w 137"/>
                <a:gd name="T55" fmla="*/ 127 h 144"/>
                <a:gd name="T56" fmla="*/ 33 w 137"/>
                <a:gd name="T57" fmla="*/ 115 h 144"/>
                <a:gd name="T58" fmla="*/ 33 w 137"/>
                <a:gd name="T59" fmla="*/ 94 h 144"/>
                <a:gd name="T60" fmla="*/ 41 w 137"/>
                <a:gd name="T61" fmla="*/ 81 h 144"/>
                <a:gd name="T62" fmla="*/ 58 w 137"/>
                <a:gd name="T63" fmla="*/ 81 h 144"/>
                <a:gd name="T64" fmla="*/ 65 w 137"/>
                <a:gd name="T65" fmla="*/ 94 h 144"/>
                <a:gd name="T66" fmla="*/ 65 w 137"/>
                <a:gd name="T67" fmla="*/ 114 h 144"/>
                <a:gd name="T68" fmla="*/ 103 w 137"/>
                <a:gd name="T69" fmla="*/ 127 h 144"/>
                <a:gd name="T70" fmla="*/ 101 w 137"/>
                <a:gd name="T71" fmla="*/ 128 h 144"/>
                <a:gd name="T72" fmla="*/ 74 w 137"/>
                <a:gd name="T73" fmla="*/ 128 h 144"/>
                <a:gd name="T74" fmla="*/ 74 w 137"/>
                <a:gd name="T75" fmla="*/ 126 h 144"/>
                <a:gd name="T76" fmla="*/ 74 w 137"/>
                <a:gd name="T77" fmla="*/ 122 h 144"/>
                <a:gd name="T78" fmla="*/ 74 w 137"/>
                <a:gd name="T79" fmla="*/ 120 h 144"/>
                <a:gd name="T80" fmla="*/ 84 w 137"/>
                <a:gd name="T81" fmla="*/ 120 h 144"/>
                <a:gd name="T82" fmla="*/ 76 w 137"/>
                <a:gd name="T83" fmla="*/ 94 h 144"/>
                <a:gd name="T84" fmla="*/ 74 w 137"/>
                <a:gd name="T85" fmla="*/ 94 h 144"/>
                <a:gd name="T86" fmla="*/ 74 w 137"/>
                <a:gd name="T87" fmla="*/ 91 h 144"/>
                <a:gd name="T88" fmla="*/ 74 w 137"/>
                <a:gd name="T89" fmla="*/ 89 h 144"/>
                <a:gd name="T90" fmla="*/ 75 w 137"/>
                <a:gd name="T91" fmla="*/ 87 h 144"/>
                <a:gd name="T92" fmla="*/ 86 w 137"/>
                <a:gd name="T93" fmla="*/ 81 h 144"/>
                <a:gd name="T94" fmla="*/ 88 w 137"/>
                <a:gd name="T95" fmla="*/ 81 h 144"/>
                <a:gd name="T96" fmla="*/ 92 w 137"/>
                <a:gd name="T97" fmla="*/ 81 h 144"/>
                <a:gd name="T98" fmla="*/ 94 w 137"/>
                <a:gd name="T99" fmla="*/ 81 h 144"/>
                <a:gd name="T100" fmla="*/ 94 w 137"/>
                <a:gd name="T101" fmla="*/ 121 h 144"/>
                <a:gd name="T102" fmla="*/ 102 w 137"/>
                <a:gd name="T103" fmla="*/ 121 h 144"/>
                <a:gd name="T104" fmla="*/ 103 w 137"/>
                <a:gd name="T105" fmla="*/ 123 h 144"/>
                <a:gd name="T106" fmla="*/ 103 w 137"/>
                <a:gd name="T107" fmla="*/ 126 h 144"/>
                <a:gd name="T108" fmla="*/ 100 w 137"/>
                <a:gd name="T109" fmla="*/ 57 h 144"/>
                <a:gd name="T110" fmla="*/ 87 w 137"/>
                <a:gd name="T111" fmla="*/ 64 h 144"/>
                <a:gd name="T112" fmla="*/ 73 w 137"/>
                <a:gd name="T113" fmla="*/ 58 h 144"/>
                <a:gd name="T114" fmla="*/ 70 w 137"/>
                <a:gd name="T115" fmla="*/ 40 h 144"/>
                <a:gd name="T116" fmla="*/ 74 w 137"/>
                <a:gd name="T117" fmla="*/ 22 h 144"/>
                <a:gd name="T118" fmla="*/ 87 w 137"/>
                <a:gd name="T119" fmla="*/ 15 h 144"/>
                <a:gd name="T120" fmla="*/ 101 w 137"/>
                <a:gd name="T121" fmla="*/ 21 h 144"/>
                <a:gd name="T122" fmla="*/ 104 w 137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4">
                  <a:moveTo>
                    <a:pt x="110" y="0"/>
                  </a:moveTo>
                  <a:cubicBezTo>
                    <a:pt x="107" y="0"/>
                    <a:pt x="102" y="0"/>
                    <a:pt x="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5" y="144"/>
                    <a:pt x="10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3" y="144"/>
                    <a:pt x="137" y="139"/>
                    <a:pt x="137" y="134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4"/>
                  </a:cubicBezTo>
                  <a:cubicBezTo>
                    <a:pt x="36" y="24"/>
                    <a:pt x="36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50" y="16"/>
                  </a:cubicBezTo>
                  <a:cubicBezTo>
                    <a:pt x="51" y="16"/>
                    <a:pt x="51" y="16"/>
                    <a:pt x="52" y="16"/>
                  </a:cubicBezTo>
                  <a:cubicBezTo>
                    <a:pt x="53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6" y="16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5" y="59"/>
                    <a:pt x="65" y="60"/>
                    <a:pt x="65" y="60"/>
                  </a:cubicBezTo>
                  <a:cubicBezTo>
                    <a:pt x="65" y="61"/>
                    <a:pt x="65" y="62"/>
                    <a:pt x="65" y="62"/>
                  </a:cubicBezTo>
                  <a:cubicBezTo>
                    <a:pt x="65" y="63"/>
                    <a:pt x="65" y="63"/>
                    <a:pt x="65" y="64"/>
                  </a:cubicBezTo>
                  <a:cubicBezTo>
                    <a:pt x="65" y="64"/>
                    <a:pt x="65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4"/>
                    <a:pt x="36" y="63"/>
                    <a:pt x="36" y="62"/>
                  </a:cubicBezTo>
                  <a:cubicBezTo>
                    <a:pt x="36" y="62"/>
                    <a:pt x="36" y="61"/>
                    <a:pt x="36" y="60"/>
                  </a:cubicBezTo>
                  <a:cubicBezTo>
                    <a:pt x="36" y="60"/>
                    <a:pt x="36" y="59"/>
                    <a:pt x="36" y="58"/>
                  </a:cubicBezTo>
                  <a:cubicBezTo>
                    <a:pt x="36" y="58"/>
                    <a:pt x="36" y="58"/>
                    <a:pt x="36" y="57"/>
                  </a:cubicBezTo>
                  <a:cubicBezTo>
                    <a:pt x="36" y="57"/>
                    <a:pt x="36" y="57"/>
                    <a:pt x="37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0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6" y="30"/>
                    <a:pt x="36" y="30"/>
                  </a:cubicBezTo>
                  <a:cubicBezTo>
                    <a:pt x="36" y="29"/>
                    <a:pt x="36" y="28"/>
                    <a:pt x="36" y="28"/>
                  </a:cubicBezTo>
                  <a:cubicBezTo>
                    <a:pt x="36" y="26"/>
                    <a:pt x="36" y="25"/>
                    <a:pt x="36" y="25"/>
                  </a:cubicBezTo>
                  <a:close/>
                  <a:moveTo>
                    <a:pt x="65" y="114"/>
                  </a:moveTo>
                  <a:cubicBezTo>
                    <a:pt x="65" y="117"/>
                    <a:pt x="64" y="120"/>
                    <a:pt x="62" y="122"/>
                  </a:cubicBezTo>
                  <a:cubicBezTo>
                    <a:pt x="61" y="124"/>
                    <a:pt x="59" y="126"/>
                    <a:pt x="57" y="127"/>
                  </a:cubicBezTo>
                  <a:cubicBezTo>
                    <a:pt x="55" y="128"/>
                    <a:pt x="52" y="129"/>
                    <a:pt x="49" y="129"/>
                  </a:cubicBezTo>
                  <a:cubicBezTo>
                    <a:pt x="46" y="129"/>
                    <a:pt x="43" y="128"/>
                    <a:pt x="41" y="127"/>
                  </a:cubicBezTo>
                  <a:cubicBezTo>
                    <a:pt x="39" y="126"/>
                    <a:pt x="37" y="124"/>
                    <a:pt x="35" y="122"/>
                  </a:cubicBezTo>
                  <a:cubicBezTo>
                    <a:pt x="34" y="121"/>
                    <a:pt x="33" y="118"/>
                    <a:pt x="33" y="115"/>
                  </a:cubicBezTo>
                  <a:cubicBezTo>
                    <a:pt x="32" y="112"/>
                    <a:pt x="32" y="108"/>
                    <a:pt x="32" y="105"/>
                  </a:cubicBezTo>
                  <a:cubicBezTo>
                    <a:pt x="32" y="101"/>
                    <a:pt x="32" y="97"/>
                    <a:pt x="33" y="94"/>
                  </a:cubicBezTo>
                  <a:cubicBezTo>
                    <a:pt x="33" y="91"/>
                    <a:pt x="35" y="89"/>
                    <a:pt x="36" y="87"/>
                  </a:cubicBezTo>
                  <a:cubicBezTo>
                    <a:pt x="37" y="85"/>
                    <a:pt x="39" y="83"/>
                    <a:pt x="41" y="81"/>
                  </a:cubicBezTo>
                  <a:cubicBezTo>
                    <a:pt x="43" y="80"/>
                    <a:pt x="46" y="80"/>
                    <a:pt x="49" y="80"/>
                  </a:cubicBezTo>
                  <a:cubicBezTo>
                    <a:pt x="53" y="80"/>
                    <a:pt x="55" y="80"/>
                    <a:pt x="58" y="81"/>
                  </a:cubicBezTo>
                  <a:cubicBezTo>
                    <a:pt x="60" y="83"/>
                    <a:pt x="62" y="84"/>
                    <a:pt x="63" y="86"/>
                  </a:cubicBezTo>
                  <a:cubicBezTo>
                    <a:pt x="64" y="88"/>
                    <a:pt x="65" y="90"/>
                    <a:pt x="65" y="94"/>
                  </a:cubicBezTo>
                  <a:cubicBezTo>
                    <a:pt x="66" y="97"/>
                    <a:pt x="66" y="100"/>
                    <a:pt x="66" y="104"/>
                  </a:cubicBezTo>
                  <a:cubicBezTo>
                    <a:pt x="67" y="108"/>
                    <a:pt x="66" y="111"/>
                    <a:pt x="65" y="114"/>
                  </a:cubicBezTo>
                  <a:close/>
                  <a:moveTo>
                    <a:pt x="103" y="126"/>
                  </a:moveTo>
                  <a:cubicBezTo>
                    <a:pt x="103" y="126"/>
                    <a:pt x="103" y="126"/>
                    <a:pt x="103" y="127"/>
                  </a:cubicBezTo>
                  <a:cubicBezTo>
                    <a:pt x="103" y="127"/>
                    <a:pt x="103" y="128"/>
                    <a:pt x="102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7"/>
                    <a:pt x="74" y="126"/>
                    <a:pt x="74" y="126"/>
                  </a:cubicBezTo>
                  <a:cubicBezTo>
                    <a:pt x="74" y="125"/>
                    <a:pt x="74" y="124"/>
                    <a:pt x="74" y="124"/>
                  </a:cubicBezTo>
                  <a:cubicBezTo>
                    <a:pt x="74" y="123"/>
                    <a:pt x="74" y="122"/>
                    <a:pt x="74" y="122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0"/>
                    <a:pt x="74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5" y="94"/>
                    <a:pt x="75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4"/>
                    <a:pt x="74" y="93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4" y="88"/>
                    <a:pt x="74" y="88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6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81"/>
                    <a:pt x="87" y="81"/>
                    <a:pt x="88" y="81"/>
                  </a:cubicBezTo>
                  <a:cubicBezTo>
                    <a:pt x="89" y="81"/>
                    <a:pt x="89" y="81"/>
                    <a:pt x="90" y="81"/>
                  </a:cubicBezTo>
                  <a:cubicBezTo>
                    <a:pt x="90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3" y="122"/>
                    <a:pt x="103" y="122"/>
                    <a:pt x="103" y="123"/>
                  </a:cubicBezTo>
                  <a:cubicBezTo>
                    <a:pt x="103" y="124"/>
                    <a:pt x="103" y="124"/>
                    <a:pt x="103" y="125"/>
                  </a:cubicBezTo>
                  <a:cubicBezTo>
                    <a:pt x="103" y="125"/>
                    <a:pt x="103" y="126"/>
                    <a:pt x="103" y="126"/>
                  </a:cubicBezTo>
                  <a:close/>
                  <a:moveTo>
                    <a:pt x="103" y="49"/>
                  </a:moveTo>
                  <a:cubicBezTo>
                    <a:pt x="103" y="53"/>
                    <a:pt x="102" y="55"/>
                    <a:pt x="100" y="57"/>
                  </a:cubicBezTo>
                  <a:cubicBezTo>
                    <a:pt x="99" y="59"/>
                    <a:pt x="97" y="61"/>
                    <a:pt x="95" y="62"/>
                  </a:cubicBezTo>
                  <a:cubicBezTo>
                    <a:pt x="93" y="64"/>
                    <a:pt x="90" y="64"/>
                    <a:pt x="87" y="64"/>
                  </a:cubicBezTo>
                  <a:cubicBezTo>
                    <a:pt x="83" y="64"/>
                    <a:pt x="81" y="64"/>
                    <a:pt x="78" y="62"/>
                  </a:cubicBezTo>
                  <a:cubicBezTo>
                    <a:pt x="76" y="61"/>
                    <a:pt x="74" y="60"/>
                    <a:pt x="73" y="58"/>
                  </a:cubicBezTo>
                  <a:cubicBezTo>
                    <a:pt x="72" y="56"/>
                    <a:pt x="71" y="53"/>
                    <a:pt x="71" y="50"/>
                  </a:cubicBezTo>
                  <a:cubicBezTo>
                    <a:pt x="70" y="47"/>
                    <a:pt x="70" y="44"/>
                    <a:pt x="70" y="40"/>
                  </a:cubicBezTo>
                  <a:cubicBezTo>
                    <a:pt x="70" y="36"/>
                    <a:pt x="70" y="33"/>
                    <a:pt x="71" y="30"/>
                  </a:cubicBezTo>
                  <a:cubicBezTo>
                    <a:pt x="71" y="26"/>
                    <a:pt x="73" y="24"/>
                    <a:pt x="74" y="22"/>
                  </a:cubicBezTo>
                  <a:cubicBezTo>
                    <a:pt x="75" y="20"/>
                    <a:pt x="77" y="18"/>
                    <a:pt x="79" y="17"/>
                  </a:cubicBezTo>
                  <a:cubicBezTo>
                    <a:pt x="81" y="16"/>
                    <a:pt x="84" y="15"/>
                    <a:pt x="87" y="15"/>
                  </a:cubicBezTo>
                  <a:cubicBezTo>
                    <a:pt x="90" y="15"/>
                    <a:pt x="93" y="16"/>
                    <a:pt x="96" y="17"/>
                  </a:cubicBezTo>
                  <a:cubicBezTo>
                    <a:pt x="97" y="18"/>
                    <a:pt x="99" y="19"/>
                    <a:pt x="101" y="21"/>
                  </a:cubicBezTo>
                  <a:cubicBezTo>
                    <a:pt x="102" y="23"/>
                    <a:pt x="103" y="26"/>
                    <a:pt x="103" y="29"/>
                  </a:cubicBezTo>
                  <a:cubicBezTo>
                    <a:pt x="104" y="32"/>
                    <a:pt x="104" y="35"/>
                    <a:pt x="104" y="39"/>
                  </a:cubicBezTo>
                  <a:cubicBezTo>
                    <a:pt x="105" y="43"/>
                    <a:pt x="104" y="46"/>
                    <a:pt x="103" y="49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61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100638" y="3451226"/>
              <a:ext cx="247650" cy="188913"/>
            </a:xfrm>
            <a:custGeom>
              <a:avLst/>
              <a:gdLst>
                <a:gd name="T0" fmla="*/ 66 w 66"/>
                <a:gd name="T1" fmla="*/ 12 h 50"/>
                <a:gd name="T2" fmla="*/ 58 w 66"/>
                <a:gd name="T3" fmla="*/ 4 h 50"/>
                <a:gd name="T4" fmla="*/ 46 w 66"/>
                <a:gd name="T5" fmla="*/ 4 h 50"/>
                <a:gd name="T6" fmla="*/ 0 w 66"/>
                <a:gd name="T7" fmla="*/ 50 h 50"/>
                <a:gd name="T8" fmla="*/ 66 w 66"/>
                <a:gd name="T9" fmla="*/ 50 h 50"/>
                <a:gd name="T10" fmla="*/ 66 w 66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0">
                  <a:moveTo>
                    <a:pt x="66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6" y="50"/>
                    <a:pt x="66" y="50"/>
                    <a:pt x="66" y="50"/>
                  </a:cubicBezTo>
                  <a:lnTo>
                    <a:pt x="66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63" y="3492501"/>
              <a:ext cx="307975" cy="147638"/>
            </a:xfrm>
            <a:custGeom>
              <a:avLst/>
              <a:gdLst>
                <a:gd name="T0" fmla="*/ 82 w 82"/>
                <a:gd name="T1" fmla="*/ 39 h 39"/>
                <a:gd name="T2" fmla="*/ 46 w 82"/>
                <a:gd name="T3" fmla="*/ 3 h 39"/>
                <a:gd name="T4" fmla="*/ 37 w 82"/>
                <a:gd name="T5" fmla="*/ 3 h 39"/>
                <a:gd name="T6" fmla="*/ 0 w 82"/>
                <a:gd name="T7" fmla="*/ 39 h 39"/>
                <a:gd name="T8" fmla="*/ 82 w 82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39">
                  <a:moveTo>
                    <a:pt x="82" y="39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3" y="0"/>
                    <a:pt x="39" y="0"/>
                    <a:pt x="37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2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4951413" y="3341688"/>
              <a:ext cx="201613" cy="131763"/>
            </a:xfrm>
            <a:custGeom>
              <a:avLst/>
              <a:gdLst>
                <a:gd name="T0" fmla="*/ 31 w 54"/>
                <a:gd name="T1" fmla="*/ 0 h 35"/>
                <a:gd name="T2" fmla="*/ 15 w 54"/>
                <a:gd name="T3" fmla="*/ 12 h 35"/>
                <a:gd name="T4" fmla="*/ 12 w 54"/>
                <a:gd name="T5" fmla="*/ 11 h 35"/>
                <a:gd name="T6" fmla="*/ 0 w 54"/>
                <a:gd name="T7" fmla="*/ 23 h 35"/>
                <a:gd name="T8" fmla="*/ 12 w 54"/>
                <a:gd name="T9" fmla="*/ 35 h 35"/>
                <a:gd name="T10" fmla="*/ 12 w 54"/>
                <a:gd name="T11" fmla="*/ 34 h 35"/>
                <a:gd name="T12" fmla="*/ 12 w 54"/>
                <a:gd name="T13" fmla="*/ 35 h 35"/>
                <a:gd name="T14" fmla="*/ 49 w 54"/>
                <a:gd name="T15" fmla="*/ 35 h 35"/>
                <a:gd name="T16" fmla="*/ 49 w 54"/>
                <a:gd name="T17" fmla="*/ 34 h 35"/>
                <a:gd name="T18" fmla="*/ 54 w 54"/>
                <a:gd name="T19" fmla="*/ 28 h 35"/>
                <a:gd name="T20" fmla="*/ 48 w 54"/>
                <a:gd name="T21" fmla="*/ 22 h 35"/>
                <a:gd name="T22" fmla="*/ 47 w 54"/>
                <a:gd name="T23" fmla="*/ 22 h 35"/>
                <a:gd name="T24" fmla="*/ 48 w 54"/>
                <a:gd name="T25" fmla="*/ 17 h 35"/>
                <a:gd name="T26" fmla="*/ 31 w 54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5">
                  <a:moveTo>
                    <a:pt x="31" y="0"/>
                  </a:moveTo>
                  <a:cubicBezTo>
                    <a:pt x="24" y="0"/>
                    <a:pt x="17" y="5"/>
                    <a:pt x="15" y="12"/>
                  </a:cubicBezTo>
                  <a:cubicBezTo>
                    <a:pt x="14" y="12"/>
                    <a:pt x="13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4"/>
                    <a:pt x="54" y="31"/>
                    <a:pt x="54" y="28"/>
                  </a:cubicBezTo>
                  <a:cubicBezTo>
                    <a:pt x="54" y="25"/>
                    <a:pt x="52" y="22"/>
                    <a:pt x="48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0"/>
                    <a:pt x="48" y="19"/>
                    <a:pt x="48" y="17"/>
                  </a:cubicBezTo>
                  <a:cubicBezTo>
                    <a:pt x="48" y="8"/>
                    <a:pt x="40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309512" y="2682854"/>
            <a:ext cx="3124870" cy="1972746"/>
            <a:chOff x="7165975" y="2630488"/>
            <a:chExt cx="3063876" cy="1934240"/>
          </a:xfrm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1"/>
            <p:cNvSpPr>
              <a:spLocks noChangeArrowheads="1"/>
            </p:cNvSpPr>
            <p:nvPr/>
          </p:nvSpPr>
          <p:spPr bwMode="auto">
            <a:xfrm>
              <a:off x="8074025" y="4344988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72" name="Rectangle 72"/>
            <p:cNvSpPr>
              <a:spLocks noChangeArrowheads="1"/>
            </p:cNvSpPr>
            <p:nvPr/>
          </p:nvSpPr>
          <p:spPr bwMode="auto">
            <a:xfrm>
              <a:off x="8172450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73" name="Rectangle 73"/>
            <p:cNvSpPr>
              <a:spLocks noChangeArrowheads="1"/>
            </p:cNvSpPr>
            <p:nvPr/>
          </p:nvSpPr>
          <p:spPr bwMode="auto">
            <a:xfrm>
              <a:off x="8228013" y="4344988"/>
              <a:ext cx="166552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oduces scaled images</a:t>
              </a:r>
              <a:endParaRPr lang="en-US" altLang="en-US" sz="1836" kern="0"/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3" name="Title 2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Async background processing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Mobile back ends</a:t>
            </a:r>
          </a:p>
        </p:txBody>
      </p:sp>
    </p:spTree>
    <p:extLst>
      <p:ext uri="{BB962C8B-B14F-4D97-AF65-F5344CB8AC3E}">
        <p14:creationId xmlns:p14="http://schemas.microsoft.com/office/powerpoint/2010/main" val="29464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1794848" y="2378463"/>
            <a:ext cx="8846779" cy="223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2364772" y="4128713"/>
            <a:ext cx="1793005" cy="442693"/>
            <a:chOff x="2317750" y="4048126"/>
            <a:chExt cx="1758008" cy="4340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317750" y="4048126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Millions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930525" y="40481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024188" y="4048126"/>
              <a:ext cx="105157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f devices feed</a:t>
              </a:r>
              <a:endParaRPr lang="en-US" altLang="en-US" sz="1836" kern="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05063" y="4262438"/>
              <a:ext cx="48731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into St</a:t>
              </a:r>
              <a:endParaRPr lang="en-US" altLang="en-US" sz="1836" kern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881313" y="42624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938463" y="4262438"/>
              <a:ext cx="10499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eam Analytics</a:t>
              </a:r>
              <a:endParaRPr lang="en-US" altLang="en-US" sz="1836" kern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91609" y="2621328"/>
            <a:ext cx="1347094" cy="1172232"/>
            <a:chOff x="1755775" y="2570163"/>
            <a:chExt cx="1320800" cy="1149351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724150" y="2847976"/>
              <a:ext cx="352425" cy="76200"/>
            </a:xfrm>
            <a:custGeom>
              <a:avLst/>
              <a:gdLst>
                <a:gd name="T0" fmla="*/ 93 w 94"/>
                <a:gd name="T1" fmla="*/ 15 h 20"/>
                <a:gd name="T2" fmla="*/ 93 w 94"/>
                <a:gd name="T3" fmla="*/ 0 h 20"/>
                <a:gd name="T4" fmla="*/ 1 w 94"/>
                <a:gd name="T5" fmla="*/ 0 h 20"/>
                <a:gd name="T6" fmla="*/ 1 w 94"/>
                <a:gd name="T7" fmla="*/ 15 h 20"/>
                <a:gd name="T8" fmla="*/ 1 w 94"/>
                <a:gd name="T9" fmla="*/ 15 h 20"/>
                <a:gd name="T10" fmla="*/ 6 w 94"/>
                <a:gd name="T11" fmla="*/ 20 h 20"/>
                <a:gd name="T12" fmla="*/ 89 w 94"/>
                <a:gd name="T13" fmla="*/ 20 h 20"/>
                <a:gd name="T14" fmla="*/ 93 w 94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0">
                  <a:moveTo>
                    <a:pt x="93" y="15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7"/>
                    <a:pt x="2" y="20"/>
                    <a:pt x="6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20"/>
                    <a:pt x="94" y="17"/>
                    <a:pt x="93" y="15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93 w 94"/>
                <a:gd name="T1" fmla="*/ 54 h 59"/>
                <a:gd name="T2" fmla="*/ 88 w 94"/>
                <a:gd name="T3" fmla="*/ 59 h 59"/>
                <a:gd name="T4" fmla="*/ 6 w 94"/>
                <a:gd name="T5" fmla="*/ 59 h 59"/>
                <a:gd name="T6" fmla="*/ 1 w 94"/>
                <a:gd name="T7" fmla="*/ 54 h 59"/>
                <a:gd name="T8" fmla="*/ 13 w 94"/>
                <a:gd name="T9" fmla="*/ 3 h 59"/>
                <a:gd name="T10" fmla="*/ 18 w 94"/>
                <a:gd name="T11" fmla="*/ 0 h 59"/>
                <a:gd name="T12" fmla="*/ 76 w 94"/>
                <a:gd name="T13" fmla="*/ 0 h 59"/>
                <a:gd name="T14" fmla="*/ 81 w 94"/>
                <a:gd name="T15" fmla="*/ 3 h 59"/>
                <a:gd name="T16" fmla="*/ 93 w 94"/>
                <a:gd name="T17" fmla="*/ 5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9">
                  <a:moveTo>
                    <a:pt x="93" y="54"/>
                  </a:moveTo>
                  <a:cubicBezTo>
                    <a:pt x="94" y="56"/>
                    <a:pt x="92" y="59"/>
                    <a:pt x="88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2" y="59"/>
                    <a:pt x="0" y="56"/>
                    <a:pt x="1" y="5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3"/>
                  </a:cubicBezTo>
                  <a:cubicBezTo>
                    <a:pt x="93" y="54"/>
                    <a:pt x="93" y="54"/>
                    <a:pt x="93" y="54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73363" y="2641601"/>
              <a:ext cx="300038" cy="206375"/>
            </a:xfrm>
            <a:custGeom>
              <a:avLst/>
              <a:gdLst>
                <a:gd name="T0" fmla="*/ 63 w 80"/>
                <a:gd name="T1" fmla="*/ 0 h 55"/>
                <a:gd name="T2" fmla="*/ 5 w 80"/>
                <a:gd name="T3" fmla="*/ 0 h 55"/>
                <a:gd name="T4" fmla="*/ 0 w 80"/>
                <a:gd name="T5" fmla="*/ 3 h 55"/>
                <a:gd name="T6" fmla="*/ 0 w 80"/>
                <a:gd name="T7" fmla="*/ 3 h 55"/>
                <a:gd name="T8" fmla="*/ 5 w 80"/>
                <a:gd name="T9" fmla="*/ 0 h 55"/>
                <a:gd name="T10" fmla="*/ 63 w 80"/>
                <a:gd name="T11" fmla="*/ 0 h 55"/>
                <a:gd name="T12" fmla="*/ 68 w 80"/>
                <a:gd name="T13" fmla="*/ 3 h 55"/>
                <a:gd name="T14" fmla="*/ 80 w 80"/>
                <a:gd name="T15" fmla="*/ 54 h 55"/>
                <a:gd name="T16" fmla="*/ 80 w 80"/>
                <a:gd name="T17" fmla="*/ 55 h 55"/>
                <a:gd name="T18" fmla="*/ 80 w 80"/>
                <a:gd name="T19" fmla="*/ 55 h 55"/>
                <a:gd name="T20" fmla="*/ 80 w 80"/>
                <a:gd name="T21" fmla="*/ 54 h 55"/>
                <a:gd name="T22" fmla="*/ 68 w 80"/>
                <a:gd name="T23" fmla="*/ 3 h 55"/>
                <a:gd name="T24" fmla="*/ 63 w 80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5">
                  <a:moveTo>
                    <a:pt x="6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7" y="1"/>
                    <a:pt x="68" y="3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1"/>
                    <a:pt x="65" y="0"/>
                    <a:pt x="6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054350" y="2847976"/>
              <a:ext cx="22225" cy="15875"/>
            </a:xfrm>
            <a:custGeom>
              <a:avLst/>
              <a:gdLst>
                <a:gd name="T0" fmla="*/ 5 w 6"/>
                <a:gd name="T1" fmla="*/ 0 h 4"/>
                <a:gd name="T2" fmla="*/ 5 w 6"/>
                <a:gd name="T3" fmla="*/ 0 h 4"/>
                <a:gd name="T4" fmla="*/ 0 w 6"/>
                <a:gd name="T5" fmla="*/ 4 h 4"/>
                <a:gd name="T6" fmla="*/ 1 w 6"/>
                <a:gd name="T7" fmla="*/ 4 h 4"/>
                <a:gd name="T8" fmla="*/ 5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3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4"/>
                    <a:pt x="6" y="2"/>
                    <a:pt x="5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13 w 94"/>
                <a:gd name="T1" fmla="*/ 53 h 59"/>
                <a:gd name="T2" fmla="*/ 9 w 94"/>
                <a:gd name="T3" fmla="*/ 49 h 59"/>
                <a:gd name="T4" fmla="*/ 19 w 94"/>
                <a:gd name="T5" fmla="*/ 8 h 59"/>
                <a:gd name="T6" fmla="*/ 23 w 94"/>
                <a:gd name="T7" fmla="*/ 6 h 59"/>
                <a:gd name="T8" fmla="*/ 71 w 94"/>
                <a:gd name="T9" fmla="*/ 6 h 59"/>
                <a:gd name="T10" fmla="*/ 75 w 94"/>
                <a:gd name="T11" fmla="*/ 8 h 59"/>
                <a:gd name="T12" fmla="*/ 85 w 94"/>
                <a:gd name="T13" fmla="*/ 49 h 59"/>
                <a:gd name="T14" fmla="*/ 81 w 94"/>
                <a:gd name="T15" fmla="*/ 53 h 59"/>
                <a:gd name="T16" fmla="*/ 13 w 94"/>
                <a:gd name="T17" fmla="*/ 53 h 59"/>
                <a:gd name="T18" fmla="*/ 76 w 94"/>
                <a:gd name="T19" fmla="*/ 0 h 59"/>
                <a:gd name="T20" fmla="*/ 18 w 94"/>
                <a:gd name="T21" fmla="*/ 0 h 59"/>
                <a:gd name="T22" fmla="*/ 13 w 94"/>
                <a:gd name="T23" fmla="*/ 3 h 59"/>
                <a:gd name="T24" fmla="*/ 13 w 94"/>
                <a:gd name="T25" fmla="*/ 3 h 59"/>
                <a:gd name="T26" fmla="*/ 1 w 94"/>
                <a:gd name="T27" fmla="*/ 54 h 59"/>
                <a:gd name="T28" fmla="*/ 6 w 94"/>
                <a:gd name="T29" fmla="*/ 59 h 59"/>
                <a:gd name="T30" fmla="*/ 88 w 94"/>
                <a:gd name="T31" fmla="*/ 59 h 59"/>
                <a:gd name="T32" fmla="*/ 93 w 94"/>
                <a:gd name="T33" fmla="*/ 55 h 59"/>
                <a:gd name="T34" fmla="*/ 93 w 94"/>
                <a:gd name="T35" fmla="*/ 54 h 59"/>
                <a:gd name="T36" fmla="*/ 81 w 94"/>
                <a:gd name="T37" fmla="*/ 3 h 59"/>
                <a:gd name="T38" fmla="*/ 76 w 94"/>
                <a:gd name="T3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59">
                  <a:moveTo>
                    <a:pt x="13" y="53"/>
                  </a:moveTo>
                  <a:cubicBezTo>
                    <a:pt x="10" y="53"/>
                    <a:pt x="9" y="51"/>
                    <a:pt x="9" y="4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21" y="6"/>
                    <a:pt x="23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2" y="6"/>
                    <a:pt x="74" y="7"/>
                    <a:pt x="75" y="8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5" y="51"/>
                    <a:pt x="84" y="53"/>
                    <a:pt x="81" y="53"/>
                  </a:cubicBezTo>
                  <a:cubicBezTo>
                    <a:pt x="13" y="53"/>
                    <a:pt x="13" y="53"/>
                    <a:pt x="13" y="53"/>
                  </a:cubicBezTo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2" y="59"/>
                    <a:pt x="6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1" y="59"/>
                    <a:pt x="94" y="57"/>
                    <a:pt x="93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536825" y="3324226"/>
              <a:ext cx="533400" cy="198438"/>
            </a:xfrm>
            <a:custGeom>
              <a:avLst/>
              <a:gdLst>
                <a:gd name="T0" fmla="*/ 0 w 336"/>
                <a:gd name="T1" fmla="*/ 0 h 125"/>
                <a:gd name="T2" fmla="*/ 0 w 336"/>
                <a:gd name="T3" fmla="*/ 125 h 125"/>
                <a:gd name="T4" fmla="*/ 90 w 336"/>
                <a:gd name="T5" fmla="*/ 125 h 125"/>
                <a:gd name="T6" fmla="*/ 90 w 336"/>
                <a:gd name="T7" fmla="*/ 90 h 125"/>
                <a:gd name="T8" fmla="*/ 165 w 336"/>
                <a:gd name="T9" fmla="*/ 90 h 125"/>
                <a:gd name="T10" fmla="*/ 165 w 336"/>
                <a:gd name="T11" fmla="*/ 125 h 125"/>
                <a:gd name="T12" fmla="*/ 336 w 336"/>
                <a:gd name="T13" fmla="*/ 125 h 125"/>
                <a:gd name="T14" fmla="*/ 336 w 336"/>
                <a:gd name="T15" fmla="*/ 0 h 125"/>
                <a:gd name="T16" fmla="*/ 0 w 33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25">
                  <a:moveTo>
                    <a:pt x="0" y="0"/>
                  </a:moveTo>
                  <a:lnTo>
                    <a:pt x="0" y="125"/>
                  </a:lnTo>
                  <a:lnTo>
                    <a:pt x="90" y="125"/>
                  </a:lnTo>
                  <a:lnTo>
                    <a:pt x="90" y="90"/>
                  </a:lnTo>
                  <a:lnTo>
                    <a:pt x="165" y="90"/>
                  </a:lnTo>
                  <a:lnTo>
                    <a:pt x="165" y="125"/>
                  </a:lnTo>
                  <a:lnTo>
                    <a:pt x="336" y="125"/>
                  </a:lnTo>
                  <a:lnTo>
                    <a:pt x="3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963863" y="3324226"/>
              <a:ext cx="106363" cy="198438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649538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581275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24150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2798763" y="3406776"/>
              <a:ext cx="26988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74963" y="3406776"/>
              <a:ext cx="25400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76860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1 w 43"/>
                <a:gd name="T3" fmla="*/ 0 h 26"/>
                <a:gd name="T4" fmla="*/ 0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1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262255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0 w 43"/>
                <a:gd name="T3" fmla="*/ 0 h 26"/>
                <a:gd name="T4" fmla="*/ 2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0" y="0"/>
                  </a:lnTo>
                  <a:lnTo>
                    <a:pt x="2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2911475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3 w 43"/>
                <a:gd name="T3" fmla="*/ 0 h 26"/>
                <a:gd name="T4" fmla="*/ 3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614613" y="3157538"/>
              <a:ext cx="82550" cy="166688"/>
            </a:xfrm>
            <a:custGeom>
              <a:avLst/>
              <a:gdLst>
                <a:gd name="T0" fmla="*/ 5 w 52"/>
                <a:gd name="T1" fmla="*/ 0 h 105"/>
                <a:gd name="T2" fmla="*/ 0 w 52"/>
                <a:gd name="T3" fmla="*/ 105 h 105"/>
                <a:gd name="T4" fmla="*/ 52 w 52"/>
                <a:gd name="T5" fmla="*/ 105 h 105"/>
                <a:gd name="T6" fmla="*/ 48 w 52"/>
                <a:gd name="T7" fmla="*/ 0 h 105"/>
                <a:gd name="T8" fmla="*/ 5 w 5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05">
                  <a:moveTo>
                    <a:pt x="5" y="0"/>
                  </a:moveTo>
                  <a:lnTo>
                    <a:pt x="0" y="105"/>
                  </a:lnTo>
                  <a:lnTo>
                    <a:pt x="52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2903538" y="3157538"/>
              <a:ext cx="87313" cy="166688"/>
            </a:xfrm>
            <a:custGeom>
              <a:avLst/>
              <a:gdLst>
                <a:gd name="T0" fmla="*/ 5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48 w 55"/>
                <a:gd name="T7" fmla="*/ 0 h 105"/>
                <a:gd name="T8" fmla="*/ 5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5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2757488" y="3157538"/>
              <a:ext cx="87313" cy="166688"/>
            </a:xfrm>
            <a:custGeom>
              <a:avLst/>
              <a:gdLst>
                <a:gd name="T0" fmla="*/ 7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50 w 55"/>
                <a:gd name="T7" fmla="*/ 0 h 105"/>
                <a:gd name="T8" fmla="*/ 7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7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5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2281238" y="2614613"/>
              <a:ext cx="115888" cy="136525"/>
            </a:xfrm>
            <a:custGeom>
              <a:avLst/>
              <a:gdLst>
                <a:gd name="T0" fmla="*/ 6 w 31"/>
                <a:gd name="T1" fmla="*/ 36 h 36"/>
                <a:gd name="T2" fmla="*/ 31 w 31"/>
                <a:gd name="T3" fmla="*/ 36 h 36"/>
                <a:gd name="T4" fmla="*/ 31 w 31"/>
                <a:gd name="T5" fmla="*/ 0 h 36"/>
                <a:gd name="T6" fmla="*/ 6 w 31"/>
                <a:gd name="T7" fmla="*/ 0 h 36"/>
                <a:gd name="T8" fmla="*/ 0 w 31"/>
                <a:gd name="T9" fmla="*/ 6 h 36"/>
                <a:gd name="T10" fmla="*/ 0 w 31"/>
                <a:gd name="T11" fmla="*/ 30 h 36"/>
                <a:gd name="T12" fmla="*/ 6 w 31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6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3"/>
                    <a:pt x="3" y="36"/>
                    <a:pt x="6" y="36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142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476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2355850" y="2935288"/>
              <a:ext cx="104775" cy="109538"/>
            </a:xfrm>
            <a:custGeom>
              <a:avLst/>
              <a:gdLst>
                <a:gd name="T0" fmla="*/ 66 w 66"/>
                <a:gd name="T1" fmla="*/ 47 h 69"/>
                <a:gd name="T2" fmla="*/ 47 w 66"/>
                <a:gd name="T3" fmla="*/ 69 h 69"/>
                <a:gd name="T4" fmla="*/ 0 w 66"/>
                <a:gd name="T5" fmla="*/ 19 h 69"/>
                <a:gd name="T6" fmla="*/ 19 w 66"/>
                <a:gd name="T7" fmla="*/ 0 h 69"/>
                <a:gd name="T8" fmla="*/ 66 w 66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9">
                  <a:moveTo>
                    <a:pt x="66" y="47"/>
                  </a:moveTo>
                  <a:lnTo>
                    <a:pt x="47" y="69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66" y="47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2355850" y="2935288"/>
              <a:ext cx="63500" cy="68263"/>
            </a:xfrm>
            <a:custGeom>
              <a:avLst/>
              <a:gdLst>
                <a:gd name="T0" fmla="*/ 40 w 40"/>
                <a:gd name="T1" fmla="*/ 21 h 43"/>
                <a:gd name="T2" fmla="*/ 21 w 40"/>
                <a:gd name="T3" fmla="*/ 43 h 43"/>
                <a:gd name="T4" fmla="*/ 0 w 40"/>
                <a:gd name="T5" fmla="*/ 19 h 43"/>
                <a:gd name="T6" fmla="*/ 19 w 40"/>
                <a:gd name="T7" fmla="*/ 0 h 43"/>
                <a:gd name="T8" fmla="*/ 40 w 40"/>
                <a:gd name="T9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21"/>
                  </a:moveTo>
                  <a:lnTo>
                    <a:pt x="21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0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2295525" y="2833688"/>
              <a:ext cx="98425" cy="139700"/>
            </a:xfrm>
            <a:custGeom>
              <a:avLst/>
              <a:gdLst>
                <a:gd name="T0" fmla="*/ 26 w 26"/>
                <a:gd name="T1" fmla="*/ 30 h 37"/>
                <a:gd name="T2" fmla="*/ 19 w 26"/>
                <a:gd name="T3" fmla="*/ 37 h 37"/>
                <a:gd name="T4" fmla="*/ 7 w 26"/>
                <a:gd name="T5" fmla="*/ 37 h 37"/>
                <a:gd name="T6" fmla="*/ 0 w 26"/>
                <a:gd name="T7" fmla="*/ 30 h 37"/>
                <a:gd name="T8" fmla="*/ 0 w 26"/>
                <a:gd name="T9" fmla="*/ 8 h 37"/>
                <a:gd name="T10" fmla="*/ 7 w 26"/>
                <a:gd name="T11" fmla="*/ 0 h 37"/>
                <a:gd name="T12" fmla="*/ 19 w 26"/>
                <a:gd name="T13" fmla="*/ 0 h 37"/>
                <a:gd name="T14" fmla="*/ 26 w 26"/>
                <a:gd name="T15" fmla="*/ 8 h 37"/>
                <a:gd name="T16" fmla="*/ 26 w 26"/>
                <a:gd name="T17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7">
                  <a:moveTo>
                    <a:pt x="26" y="30"/>
                  </a:moveTo>
                  <a:cubicBezTo>
                    <a:pt x="26" y="34"/>
                    <a:pt x="23" y="37"/>
                    <a:pt x="19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7"/>
                    <a:pt x="0" y="34"/>
                    <a:pt x="0" y="3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6" y="4"/>
                    <a:pt x="26" y="8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401888" y="2984501"/>
              <a:ext cx="138113" cy="142875"/>
            </a:xfrm>
            <a:custGeom>
              <a:avLst/>
              <a:gdLst>
                <a:gd name="T0" fmla="*/ 20 w 37"/>
                <a:gd name="T1" fmla="*/ 28 h 38"/>
                <a:gd name="T2" fmla="*/ 13 w 37"/>
                <a:gd name="T3" fmla="*/ 26 h 38"/>
                <a:gd name="T4" fmla="*/ 13 w 37"/>
                <a:gd name="T5" fmla="*/ 13 h 38"/>
                <a:gd name="T6" fmla="*/ 26 w 37"/>
                <a:gd name="T7" fmla="*/ 13 h 38"/>
                <a:gd name="T8" fmla="*/ 29 w 37"/>
                <a:gd name="T9" fmla="*/ 19 h 38"/>
                <a:gd name="T10" fmla="*/ 37 w 37"/>
                <a:gd name="T11" fmla="*/ 19 h 38"/>
                <a:gd name="T12" fmla="*/ 32 w 37"/>
                <a:gd name="T13" fmla="*/ 7 h 38"/>
                <a:gd name="T14" fmla="*/ 7 w 37"/>
                <a:gd name="T15" fmla="*/ 6 h 38"/>
                <a:gd name="T16" fmla="*/ 7 w 37"/>
                <a:gd name="T17" fmla="*/ 32 h 38"/>
                <a:gd name="T18" fmla="*/ 20 w 37"/>
                <a:gd name="T19" fmla="*/ 37 h 38"/>
                <a:gd name="T20" fmla="*/ 20 w 37"/>
                <a:gd name="T2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8">
                  <a:moveTo>
                    <a:pt x="20" y="28"/>
                  </a:moveTo>
                  <a:cubicBezTo>
                    <a:pt x="18" y="28"/>
                    <a:pt x="15" y="28"/>
                    <a:pt x="13" y="26"/>
                  </a:cubicBezTo>
                  <a:cubicBezTo>
                    <a:pt x="10" y="22"/>
                    <a:pt x="10" y="17"/>
                    <a:pt x="13" y="13"/>
                  </a:cubicBezTo>
                  <a:cubicBezTo>
                    <a:pt x="17" y="9"/>
                    <a:pt x="22" y="9"/>
                    <a:pt x="26" y="13"/>
                  </a:cubicBezTo>
                  <a:cubicBezTo>
                    <a:pt x="28" y="15"/>
                    <a:pt x="28" y="17"/>
                    <a:pt x="29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5"/>
                    <a:pt x="36" y="10"/>
                    <a:pt x="32" y="7"/>
                  </a:cubicBezTo>
                  <a:cubicBezTo>
                    <a:pt x="25" y="0"/>
                    <a:pt x="14" y="0"/>
                    <a:pt x="7" y="6"/>
                  </a:cubicBezTo>
                  <a:cubicBezTo>
                    <a:pt x="0" y="14"/>
                    <a:pt x="0" y="25"/>
                    <a:pt x="7" y="32"/>
                  </a:cubicBezTo>
                  <a:cubicBezTo>
                    <a:pt x="11" y="36"/>
                    <a:pt x="15" y="38"/>
                    <a:pt x="20" y="37"/>
                  </a:cubicBezTo>
                  <a:lnTo>
                    <a:pt x="20" y="28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912938" y="3275013"/>
              <a:ext cx="404813" cy="403225"/>
            </a:xfrm>
            <a:custGeom>
              <a:avLst/>
              <a:gdLst>
                <a:gd name="T0" fmla="*/ 48 w 108"/>
                <a:gd name="T1" fmla="*/ 0 h 107"/>
                <a:gd name="T2" fmla="*/ 13 w 108"/>
                <a:gd name="T3" fmla="*/ 19 h 107"/>
                <a:gd name="T4" fmla="*/ 1 w 108"/>
                <a:gd name="T5" fmla="*/ 58 h 107"/>
                <a:gd name="T6" fmla="*/ 21 w 108"/>
                <a:gd name="T7" fmla="*/ 94 h 107"/>
                <a:gd name="T8" fmla="*/ 60 w 108"/>
                <a:gd name="T9" fmla="*/ 106 h 107"/>
                <a:gd name="T10" fmla="*/ 95 w 108"/>
                <a:gd name="T11" fmla="*/ 86 h 107"/>
                <a:gd name="T12" fmla="*/ 107 w 108"/>
                <a:gd name="T13" fmla="*/ 47 h 107"/>
                <a:gd name="T14" fmla="*/ 87 w 108"/>
                <a:gd name="T15" fmla="*/ 11 h 107"/>
                <a:gd name="T16" fmla="*/ 54 w 108"/>
                <a:gd name="T17" fmla="*/ 0 h 107"/>
                <a:gd name="T18" fmla="*/ 48 w 108"/>
                <a:gd name="T1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7">
                  <a:moveTo>
                    <a:pt x="48" y="0"/>
                  </a:moveTo>
                  <a:cubicBezTo>
                    <a:pt x="34" y="2"/>
                    <a:pt x="21" y="9"/>
                    <a:pt x="13" y="19"/>
                  </a:cubicBezTo>
                  <a:cubicBezTo>
                    <a:pt x="4" y="30"/>
                    <a:pt x="0" y="44"/>
                    <a:pt x="1" y="58"/>
                  </a:cubicBezTo>
                  <a:cubicBezTo>
                    <a:pt x="3" y="73"/>
                    <a:pt x="10" y="86"/>
                    <a:pt x="21" y="94"/>
                  </a:cubicBezTo>
                  <a:cubicBezTo>
                    <a:pt x="31" y="103"/>
                    <a:pt x="45" y="107"/>
                    <a:pt x="60" y="106"/>
                  </a:cubicBezTo>
                  <a:cubicBezTo>
                    <a:pt x="74" y="104"/>
                    <a:pt x="87" y="97"/>
                    <a:pt x="95" y="86"/>
                  </a:cubicBezTo>
                  <a:cubicBezTo>
                    <a:pt x="104" y="76"/>
                    <a:pt x="108" y="62"/>
                    <a:pt x="107" y="47"/>
                  </a:cubicBezTo>
                  <a:cubicBezTo>
                    <a:pt x="105" y="33"/>
                    <a:pt x="98" y="20"/>
                    <a:pt x="87" y="11"/>
                  </a:cubicBezTo>
                  <a:cubicBezTo>
                    <a:pt x="78" y="4"/>
                    <a:pt x="66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954213" y="3379788"/>
              <a:ext cx="79375" cy="98425"/>
            </a:xfrm>
            <a:custGeom>
              <a:avLst/>
              <a:gdLst>
                <a:gd name="T0" fmla="*/ 8 w 21"/>
                <a:gd name="T1" fmla="*/ 0 h 26"/>
                <a:gd name="T2" fmla="*/ 1 w 21"/>
                <a:gd name="T3" fmla="*/ 26 h 26"/>
                <a:gd name="T4" fmla="*/ 17 w 21"/>
                <a:gd name="T5" fmla="*/ 25 h 26"/>
                <a:gd name="T6" fmla="*/ 21 w 21"/>
                <a:gd name="T7" fmla="*/ 11 h 26"/>
                <a:gd name="T8" fmla="*/ 8 w 21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8" y="0"/>
                  </a:moveTo>
                  <a:cubicBezTo>
                    <a:pt x="3" y="8"/>
                    <a:pt x="0" y="17"/>
                    <a:pt x="1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0"/>
                    <a:pt x="18" y="15"/>
                    <a:pt x="21" y="1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CE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111375" y="3311526"/>
              <a:ext cx="98425" cy="76200"/>
            </a:xfrm>
            <a:custGeom>
              <a:avLst/>
              <a:gdLst>
                <a:gd name="T0" fmla="*/ 1 w 26"/>
                <a:gd name="T1" fmla="*/ 0 h 20"/>
                <a:gd name="T2" fmla="*/ 0 w 26"/>
                <a:gd name="T3" fmla="*/ 0 h 20"/>
                <a:gd name="T4" fmla="*/ 1 w 26"/>
                <a:gd name="T5" fmla="*/ 16 h 20"/>
                <a:gd name="T6" fmla="*/ 1 w 26"/>
                <a:gd name="T7" fmla="*/ 16 h 20"/>
                <a:gd name="T8" fmla="*/ 15 w 26"/>
                <a:gd name="T9" fmla="*/ 20 h 20"/>
                <a:gd name="T10" fmla="*/ 26 w 26"/>
                <a:gd name="T11" fmla="*/ 8 h 20"/>
                <a:gd name="T12" fmla="*/ 1 w 2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6"/>
                    <a:pt x="11" y="18"/>
                    <a:pt x="15" y="2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2"/>
                    <a:pt x="10" y="0"/>
                    <a:pt x="1" y="0"/>
                  </a:cubicBezTo>
                </a:path>
              </a:pathLst>
            </a:custGeom>
            <a:solidFill>
              <a:srgbClr val="99C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998663" y="3316288"/>
              <a:ext cx="98425" cy="85725"/>
            </a:xfrm>
            <a:custGeom>
              <a:avLst/>
              <a:gdLst>
                <a:gd name="T0" fmla="*/ 24 w 26"/>
                <a:gd name="T1" fmla="*/ 0 h 23"/>
                <a:gd name="T2" fmla="*/ 0 w 26"/>
                <a:gd name="T3" fmla="*/ 13 h 23"/>
                <a:gd name="T4" fmla="*/ 13 w 26"/>
                <a:gd name="T5" fmla="*/ 23 h 23"/>
                <a:gd name="T6" fmla="*/ 26 w 26"/>
                <a:gd name="T7" fmla="*/ 16 h 23"/>
                <a:gd name="T8" fmla="*/ 24 w 2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3">
                  <a:moveTo>
                    <a:pt x="24" y="0"/>
                  </a:moveTo>
                  <a:cubicBezTo>
                    <a:pt x="15" y="1"/>
                    <a:pt x="6" y="6"/>
                    <a:pt x="0" y="1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6" y="20"/>
                    <a:pt x="21" y="17"/>
                    <a:pt x="26" y="16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D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957388" y="3492501"/>
              <a:ext cx="90488" cy="98425"/>
            </a:xfrm>
            <a:custGeom>
              <a:avLst/>
              <a:gdLst>
                <a:gd name="T0" fmla="*/ 17 w 24"/>
                <a:gd name="T1" fmla="*/ 0 h 26"/>
                <a:gd name="T2" fmla="*/ 0 w 24"/>
                <a:gd name="T3" fmla="*/ 2 h 26"/>
                <a:gd name="T4" fmla="*/ 13 w 24"/>
                <a:gd name="T5" fmla="*/ 26 h 26"/>
                <a:gd name="T6" fmla="*/ 24 w 24"/>
                <a:gd name="T7" fmla="*/ 13 h 26"/>
                <a:gd name="T8" fmla="*/ 17 w 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17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1"/>
                    <a:pt x="6" y="20"/>
                    <a:pt x="13" y="2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0"/>
                    <a:pt x="18" y="5"/>
                    <a:pt x="17" y="0"/>
                  </a:cubicBezTo>
                </a:path>
              </a:pathLst>
            </a:custGeom>
            <a:solidFill>
              <a:srgbClr val="DFE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014538" y="3263901"/>
              <a:ext cx="349250" cy="455613"/>
            </a:xfrm>
            <a:custGeom>
              <a:avLst/>
              <a:gdLst>
                <a:gd name="T0" fmla="*/ 91 w 93"/>
                <a:gd name="T1" fmla="*/ 49 h 121"/>
                <a:gd name="T2" fmla="*/ 67 w 93"/>
                <a:gd name="T3" fmla="*/ 6 h 121"/>
                <a:gd name="T4" fmla="*/ 59 w 93"/>
                <a:gd name="T5" fmla="*/ 0 h 121"/>
                <a:gd name="T6" fmla="*/ 54 w 93"/>
                <a:gd name="T7" fmla="*/ 10 h 121"/>
                <a:gd name="T8" fmla="*/ 60 w 93"/>
                <a:gd name="T9" fmla="*/ 14 h 121"/>
                <a:gd name="T10" fmla="*/ 80 w 93"/>
                <a:gd name="T11" fmla="*/ 50 h 121"/>
                <a:gd name="T12" fmla="*/ 68 w 93"/>
                <a:gd name="T13" fmla="*/ 89 h 121"/>
                <a:gd name="T14" fmla="*/ 33 w 93"/>
                <a:gd name="T15" fmla="*/ 109 h 121"/>
                <a:gd name="T16" fmla="*/ 5 w 93"/>
                <a:gd name="T17" fmla="*/ 104 h 121"/>
                <a:gd name="T18" fmla="*/ 0 w 93"/>
                <a:gd name="T19" fmla="*/ 114 h 121"/>
                <a:gd name="T20" fmla="*/ 34 w 93"/>
                <a:gd name="T21" fmla="*/ 119 h 121"/>
                <a:gd name="T22" fmla="*/ 77 w 93"/>
                <a:gd name="T23" fmla="*/ 96 h 121"/>
                <a:gd name="T24" fmla="*/ 91 w 93"/>
                <a:gd name="T25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21">
                  <a:moveTo>
                    <a:pt x="91" y="49"/>
                  </a:moveTo>
                  <a:cubicBezTo>
                    <a:pt x="89" y="31"/>
                    <a:pt x="80" y="16"/>
                    <a:pt x="67" y="6"/>
                  </a:cubicBezTo>
                  <a:cubicBezTo>
                    <a:pt x="64" y="4"/>
                    <a:pt x="62" y="2"/>
                    <a:pt x="59" y="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6" y="11"/>
                    <a:pt x="58" y="13"/>
                    <a:pt x="60" y="14"/>
                  </a:cubicBezTo>
                  <a:cubicBezTo>
                    <a:pt x="71" y="23"/>
                    <a:pt x="78" y="36"/>
                    <a:pt x="80" y="50"/>
                  </a:cubicBezTo>
                  <a:cubicBezTo>
                    <a:pt x="81" y="65"/>
                    <a:pt x="77" y="79"/>
                    <a:pt x="68" y="89"/>
                  </a:cubicBezTo>
                  <a:cubicBezTo>
                    <a:pt x="60" y="100"/>
                    <a:pt x="47" y="107"/>
                    <a:pt x="33" y="109"/>
                  </a:cubicBezTo>
                  <a:cubicBezTo>
                    <a:pt x="23" y="110"/>
                    <a:pt x="13" y="108"/>
                    <a:pt x="5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19"/>
                    <a:pt x="22" y="121"/>
                    <a:pt x="34" y="119"/>
                  </a:cubicBezTo>
                  <a:cubicBezTo>
                    <a:pt x="51" y="118"/>
                    <a:pt x="66" y="109"/>
                    <a:pt x="77" y="96"/>
                  </a:cubicBezTo>
                  <a:cubicBezTo>
                    <a:pt x="87" y="83"/>
                    <a:pt x="93" y="67"/>
                    <a:pt x="91" y="49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871663" y="3228976"/>
              <a:ext cx="363538" cy="463550"/>
            </a:xfrm>
            <a:custGeom>
              <a:avLst/>
              <a:gdLst>
                <a:gd name="T0" fmla="*/ 32 w 97"/>
                <a:gd name="T1" fmla="*/ 106 h 123"/>
                <a:gd name="T2" fmla="*/ 12 w 97"/>
                <a:gd name="T3" fmla="*/ 70 h 123"/>
                <a:gd name="T4" fmla="*/ 24 w 97"/>
                <a:gd name="T5" fmla="*/ 31 h 123"/>
                <a:gd name="T6" fmla="*/ 59 w 97"/>
                <a:gd name="T7" fmla="*/ 12 h 123"/>
                <a:gd name="T8" fmla="*/ 92 w 97"/>
                <a:gd name="T9" fmla="*/ 19 h 123"/>
                <a:gd name="T10" fmla="*/ 97 w 97"/>
                <a:gd name="T11" fmla="*/ 9 h 123"/>
                <a:gd name="T12" fmla="*/ 58 w 97"/>
                <a:gd name="T13" fmla="*/ 1 h 123"/>
                <a:gd name="T14" fmla="*/ 15 w 97"/>
                <a:gd name="T15" fmla="*/ 25 h 123"/>
                <a:gd name="T16" fmla="*/ 15 w 97"/>
                <a:gd name="T17" fmla="*/ 25 h 123"/>
                <a:gd name="T18" fmla="*/ 1 w 97"/>
                <a:gd name="T19" fmla="*/ 72 h 123"/>
                <a:gd name="T20" fmla="*/ 25 w 97"/>
                <a:gd name="T21" fmla="*/ 115 h 123"/>
                <a:gd name="T22" fmla="*/ 38 w 97"/>
                <a:gd name="T23" fmla="*/ 123 h 123"/>
                <a:gd name="T24" fmla="*/ 43 w 97"/>
                <a:gd name="T25" fmla="*/ 113 h 123"/>
                <a:gd name="T26" fmla="*/ 32 w 97"/>
                <a:gd name="T27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23">
                  <a:moveTo>
                    <a:pt x="32" y="106"/>
                  </a:moveTo>
                  <a:cubicBezTo>
                    <a:pt x="21" y="98"/>
                    <a:pt x="14" y="85"/>
                    <a:pt x="12" y="70"/>
                  </a:cubicBezTo>
                  <a:cubicBezTo>
                    <a:pt x="11" y="56"/>
                    <a:pt x="15" y="42"/>
                    <a:pt x="24" y="31"/>
                  </a:cubicBezTo>
                  <a:cubicBezTo>
                    <a:pt x="32" y="21"/>
                    <a:pt x="45" y="14"/>
                    <a:pt x="59" y="12"/>
                  </a:cubicBezTo>
                  <a:cubicBezTo>
                    <a:pt x="71" y="11"/>
                    <a:pt x="83" y="13"/>
                    <a:pt x="92" y="1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6" y="3"/>
                    <a:pt x="72" y="0"/>
                    <a:pt x="58" y="1"/>
                  </a:cubicBezTo>
                  <a:cubicBezTo>
                    <a:pt x="41" y="3"/>
                    <a:pt x="26" y="12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5" y="37"/>
                    <a:pt x="0" y="54"/>
                    <a:pt x="1" y="72"/>
                  </a:cubicBezTo>
                  <a:cubicBezTo>
                    <a:pt x="3" y="89"/>
                    <a:pt x="12" y="104"/>
                    <a:pt x="25" y="115"/>
                  </a:cubicBezTo>
                  <a:cubicBezTo>
                    <a:pt x="29" y="118"/>
                    <a:pt x="33" y="121"/>
                    <a:pt x="38" y="12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39" y="111"/>
                    <a:pt x="35" y="109"/>
                    <a:pt x="32" y="106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874838" y="3233738"/>
              <a:ext cx="360363" cy="458788"/>
            </a:xfrm>
            <a:custGeom>
              <a:avLst/>
              <a:gdLst>
                <a:gd name="T0" fmla="*/ 64 w 96"/>
                <a:gd name="T1" fmla="*/ 0 h 122"/>
                <a:gd name="T2" fmla="*/ 57 w 96"/>
                <a:gd name="T3" fmla="*/ 0 h 122"/>
                <a:gd name="T4" fmla="*/ 14 w 96"/>
                <a:gd name="T5" fmla="*/ 24 h 122"/>
                <a:gd name="T6" fmla="*/ 14 w 96"/>
                <a:gd name="T7" fmla="*/ 24 h 122"/>
                <a:gd name="T8" fmla="*/ 0 w 96"/>
                <a:gd name="T9" fmla="*/ 64 h 122"/>
                <a:gd name="T10" fmla="*/ 0 w 96"/>
                <a:gd name="T11" fmla="*/ 71 h 122"/>
                <a:gd name="T12" fmla="*/ 24 w 96"/>
                <a:gd name="T13" fmla="*/ 114 h 122"/>
                <a:gd name="T14" fmla="*/ 37 w 96"/>
                <a:gd name="T15" fmla="*/ 122 h 122"/>
                <a:gd name="T16" fmla="*/ 42 w 96"/>
                <a:gd name="T17" fmla="*/ 112 h 122"/>
                <a:gd name="T18" fmla="*/ 31 w 96"/>
                <a:gd name="T19" fmla="*/ 106 h 122"/>
                <a:gd name="T20" fmla="*/ 31 w 96"/>
                <a:gd name="T21" fmla="*/ 105 h 122"/>
                <a:gd name="T22" fmla="*/ 11 w 96"/>
                <a:gd name="T23" fmla="*/ 69 h 122"/>
                <a:gd name="T24" fmla="*/ 11 w 96"/>
                <a:gd name="T25" fmla="*/ 64 h 122"/>
                <a:gd name="T26" fmla="*/ 23 w 96"/>
                <a:gd name="T27" fmla="*/ 30 h 122"/>
                <a:gd name="T28" fmla="*/ 58 w 96"/>
                <a:gd name="T29" fmla="*/ 11 h 122"/>
                <a:gd name="T30" fmla="*/ 64 w 96"/>
                <a:gd name="T31" fmla="*/ 11 h 122"/>
                <a:gd name="T32" fmla="*/ 91 w 96"/>
                <a:gd name="T33" fmla="*/ 18 h 122"/>
                <a:gd name="T34" fmla="*/ 96 w 96"/>
                <a:gd name="T35" fmla="*/ 8 h 122"/>
                <a:gd name="T36" fmla="*/ 64 w 96"/>
                <a:gd name="T3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122">
                  <a:moveTo>
                    <a:pt x="64" y="0"/>
                  </a:moveTo>
                  <a:cubicBezTo>
                    <a:pt x="62" y="0"/>
                    <a:pt x="60" y="0"/>
                    <a:pt x="57" y="0"/>
                  </a:cubicBezTo>
                  <a:cubicBezTo>
                    <a:pt x="40" y="2"/>
                    <a:pt x="25" y="11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5" y="35"/>
                    <a:pt x="0" y="49"/>
                    <a:pt x="0" y="64"/>
                  </a:cubicBezTo>
                  <a:cubicBezTo>
                    <a:pt x="0" y="66"/>
                    <a:pt x="0" y="68"/>
                    <a:pt x="0" y="71"/>
                  </a:cubicBezTo>
                  <a:cubicBezTo>
                    <a:pt x="2" y="88"/>
                    <a:pt x="11" y="103"/>
                    <a:pt x="24" y="114"/>
                  </a:cubicBezTo>
                  <a:cubicBezTo>
                    <a:pt x="28" y="117"/>
                    <a:pt x="32" y="120"/>
                    <a:pt x="37" y="12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38" y="110"/>
                    <a:pt x="34" y="108"/>
                    <a:pt x="31" y="10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20" y="97"/>
                    <a:pt x="13" y="84"/>
                    <a:pt x="11" y="69"/>
                  </a:cubicBezTo>
                  <a:cubicBezTo>
                    <a:pt x="11" y="68"/>
                    <a:pt x="11" y="66"/>
                    <a:pt x="11" y="64"/>
                  </a:cubicBezTo>
                  <a:cubicBezTo>
                    <a:pt x="11" y="51"/>
                    <a:pt x="15" y="40"/>
                    <a:pt x="23" y="30"/>
                  </a:cubicBezTo>
                  <a:cubicBezTo>
                    <a:pt x="31" y="20"/>
                    <a:pt x="44" y="13"/>
                    <a:pt x="58" y="11"/>
                  </a:cubicBezTo>
                  <a:cubicBezTo>
                    <a:pt x="60" y="11"/>
                    <a:pt x="62" y="11"/>
                    <a:pt x="64" y="11"/>
                  </a:cubicBezTo>
                  <a:cubicBezTo>
                    <a:pt x="74" y="11"/>
                    <a:pt x="83" y="13"/>
                    <a:pt x="91" y="1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6" y="0"/>
                    <a:pt x="64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187575" y="3354388"/>
              <a:ext cx="85725" cy="82550"/>
            </a:xfrm>
            <a:custGeom>
              <a:avLst/>
              <a:gdLst>
                <a:gd name="T0" fmla="*/ 10 w 23"/>
                <a:gd name="T1" fmla="*/ 0 h 22"/>
                <a:gd name="T2" fmla="*/ 0 w 23"/>
                <a:gd name="T3" fmla="*/ 13 h 22"/>
                <a:gd name="T4" fmla="*/ 6 w 23"/>
                <a:gd name="T5" fmla="*/ 22 h 22"/>
                <a:gd name="T6" fmla="*/ 23 w 23"/>
                <a:gd name="T7" fmla="*/ 22 h 22"/>
                <a:gd name="T8" fmla="*/ 10 w 23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" y="16"/>
                    <a:pt x="4" y="19"/>
                    <a:pt x="6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14"/>
                    <a:pt x="17" y="6"/>
                    <a:pt x="10" y="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085975" y="3444876"/>
              <a:ext cx="214313" cy="55563"/>
            </a:xfrm>
            <a:custGeom>
              <a:avLst/>
              <a:gdLst>
                <a:gd name="T0" fmla="*/ 3 w 57"/>
                <a:gd name="T1" fmla="*/ 13 h 15"/>
                <a:gd name="T2" fmla="*/ 3 w 57"/>
                <a:gd name="T3" fmla="*/ 2 h 15"/>
                <a:gd name="T4" fmla="*/ 8 w 57"/>
                <a:gd name="T5" fmla="*/ 0 h 15"/>
                <a:gd name="T6" fmla="*/ 14 w 57"/>
                <a:gd name="T7" fmla="*/ 2 h 15"/>
                <a:gd name="T8" fmla="*/ 14 w 57"/>
                <a:gd name="T9" fmla="*/ 2 h 15"/>
                <a:gd name="T10" fmla="*/ 33 w 57"/>
                <a:gd name="T11" fmla="*/ 2 h 15"/>
                <a:gd name="T12" fmla="*/ 50 w 57"/>
                <a:gd name="T13" fmla="*/ 2 h 15"/>
                <a:gd name="T14" fmla="*/ 52 w 57"/>
                <a:gd name="T15" fmla="*/ 2 h 15"/>
                <a:gd name="T16" fmla="*/ 52 w 57"/>
                <a:gd name="T17" fmla="*/ 2 h 15"/>
                <a:gd name="T18" fmla="*/ 57 w 57"/>
                <a:gd name="T19" fmla="*/ 8 h 15"/>
                <a:gd name="T20" fmla="*/ 52 w 57"/>
                <a:gd name="T21" fmla="*/ 13 h 15"/>
                <a:gd name="T22" fmla="*/ 13 w 57"/>
                <a:gd name="T23" fmla="*/ 13 h 15"/>
                <a:gd name="T24" fmla="*/ 8 w 57"/>
                <a:gd name="T25" fmla="*/ 15 h 15"/>
                <a:gd name="T26" fmla="*/ 3 w 57"/>
                <a:gd name="T2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15">
                  <a:moveTo>
                    <a:pt x="3" y="13"/>
                  </a:moveTo>
                  <a:cubicBezTo>
                    <a:pt x="0" y="10"/>
                    <a:pt x="0" y="5"/>
                    <a:pt x="3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2"/>
                    <a:pt x="57" y="5"/>
                    <a:pt x="57" y="8"/>
                  </a:cubicBezTo>
                  <a:cubicBezTo>
                    <a:pt x="57" y="11"/>
                    <a:pt x="55" y="13"/>
                    <a:pt x="5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4"/>
                    <a:pt x="10" y="15"/>
                    <a:pt x="8" y="15"/>
                  </a:cubicBezTo>
                  <a:cubicBezTo>
                    <a:pt x="6" y="15"/>
                    <a:pt x="5" y="14"/>
                    <a:pt x="3" y="13"/>
                  </a:cubicBezTo>
                </a:path>
              </a:pathLst>
            </a:custGeom>
            <a:solidFill>
              <a:srgbClr val="DB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2089150" y="3444876"/>
              <a:ext cx="211138" cy="30163"/>
            </a:xfrm>
            <a:custGeom>
              <a:avLst/>
              <a:gdLst>
                <a:gd name="T0" fmla="*/ 51 w 56"/>
                <a:gd name="T1" fmla="*/ 2 h 8"/>
                <a:gd name="T2" fmla="*/ 51 w 56"/>
                <a:gd name="T3" fmla="*/ 2 h 8"/>
                <a:gd name="T4" fmla="*/ 49 w 56"/>
                <a:gd name="T5" fmla="*/ 2 h 8"/>
                <a:gd name="T6" fmla="*/ 32 w 56"/>
                <a:gd name="T7" fmla="*/ 2 h 8"/>
                <a:gd name="T8" fmla="*/ 13 w 56"/>
                <a:gd name="T9" fmla="*/ 2 h 8"/>
                <a:gd name="T10" fmla="*/ 13 w 56"/>
                <a:gd name="T11" fmla="*/ 2 h 8"/>
                <a:gd name="T12" fmla="*/ 7 w 56"/>
                <a:gd name="T13" fmla="*/ 0 h 8"/>
                <a:gd name="T14" fmla="*/ 2 w 56"/>
                <a:gd name="T15" fmla="*/ 3 h 8"/>
                <a:gd name="T16" fmla="*/ 0 w 56"/>
                <a:gd name="T17" fmla="*/ 8 h 8"/>
                <a:gd name="T18" fmla="*/ 56 w 56"/>
                <a:gd name="T19" fmla="*/ 8 h 8"/>
                <a:gd name="T20" fmla="*/ 51 w 56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4" y="1"/>
                    <a:pt x="2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5"/>
                    <a:pt x="54" y="2"/>
                    <a:pt x="51" y="2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755775" y="2570163"/>
              <a:ext cx="330200" cy="48260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3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cubicBezTo>
                    <a:pt x="88" y="120"/>
                    <a:pt x="88" y="120"/>
                    <a:pt x="88" y="120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Oval 78"/>
            <p:cNvSpPr>
              <a:spLocks noChangeArrowheads="1"/>
            </p:cNvSpPr>
            <p:nvPr/>
          </p:nvSpPr>
          <p:spPr bwMode="auto">
            <a:xfrm>
              <a:off x="1893888" y="2976563"/>
              <a:ext cx="52388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Oval 79"/>
            <p:cNvSpPr>
              <a:spLocks noChangeArrowheads="1"/>
            </p:cNvSpPr>
            <p:nvPr/>
          </p:nvSpPr>
          <p:spPr bwMode="auto">
            <a:xfrm>
              <a:off x="1901825" y="2984501"/>
              <a:ext cx="38100" cy="38100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755775" y="3022601"/>
              <a:ext cx="25400" cy="30163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0" y="4"/>
                    <a:pt x="3" y="8"/>
                    <a:pt x="7" y="8"/>
                  </a:cubicBezTo>
                  <a:cubicBezTo>
                    <a:pt x="3" y="8"/>
                    <a:pt x="0" y="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755775" y="2570163"/>
              <a:ext cx="258763" cy="482600"/>
            </a:xfrm>
            <a:custGeom>
              <a:avLst/>
              <a:gdLst>
                <a:gd name="T0" fmla="*/ 69 w 69"/>
                <a:gd name="T1" fmla="*/ 0 h 128"/>
                <a:gd name="T2" fmla="*/ 8 w 69"/>
                <a:gd name="T3" fmla="*/ 0 h 128"/>
                <a:gd name="T4" fmla="*/ 0 w 69"/>
                <a:gd name="T5" fmla="*/ 8 h 128"/>
                <a:gd name="T6" fmla="*/ 0 w 69"/>
                <a:gd name="T7" fmla="*/ 120 h 128"/>
                <a:gd name="T8" fmla="*/ 0 w 69"/>
                <a:gd name="T9" fmla="*/ 120 h 128"/>
                <a:gd name="T10" fmla="*/ 7 w 69"/>
                <a:gd name="T11" fmla="*/ 128 h 128"/>
                <a:gd name="T12" fmla="*/ 8 w 69"/>
                <a:gd name="T13" fmla="*/ 128 h 128"/>
                <a:gd name="T14" fmla="*/ 17 w 69"/>
                <a:gd name="T15" fmla="*/ 128 h 128"/>
                <a:gd name="T16" fmla="*/ 27 w 69"/>
                <a:gd name="T17" fmla="*/ 103 h 128"/>
                <a:gd name="T18" fmla="*/ 6 w 69"/>
                <a:gd name="T19" fmla="*/ 103 h 128"/>
                <a:gd name="T20" fmla="*/ 6 w 69"/>
                <a:gd name="T21" fmla="*/ 103 h 128"/>
                <a:gd name="T22" fmla="*/ 6 w 69"/>
                <a:gd name="T23" fmla="*/ 13 h 128"/>
                <a:gd name="T24" fmla="*/ 64 w 69"/>
                <a:gd name="T25" fmla="*/ 13 h 128"/>
                <a:gd name="T26" fmla="*/ 69 w 69"/>
                <a:gd name="T2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128">
                  <a:moveTo>
                    <a:pt x="6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4"/>
                    <a:pt x="3" y="128"/>
                    <a:pt x="7" y="128"/>
                  </a:cubicBezTo>
                  <a:cubicBezTo>
                    <a:pt x="7" y="128"/>
                    <a:pt x="8" y="128"/>
                    <a:pt x="8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47184" y="2836669"/>
            <a:ext cx="1484717" cy="738311"/>
            <a:chOff x="3182938" y="2781301"/>
            <a:chExt cx="1455737" cy="723900"/>
          </a:xfrm>
        </p:grpSpPr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182938" y="3143251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455988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978275" y="2781301"/>
              <a:ext cx="660400" cy="723900"/>
            </a:xfrm>
            <a:custGeom>
              <a:avLst/>
              <a:gdLst>
                <a:gd name="T0" fmla="*/ 143 w 176"/>
                <a:gd name="T1" fmla="*/ 130 h 192"/>
                <a:gd name="T2" fmla="*/ 149 w 176"/>
                <a:gd name="T3" fmla="*/ 115 h 192"/>
                <a:gd name="T4" fmla="*/ 176 w 176"/>
                <a:gd name="T5" fmla="*/ 105 h 192"/>
                <a:gd name="T6" fmla="*/ 176 w 176"/>
                <a:gd name="T7" fmla="*/ 84 h 192"/>
                <a:gd name="T8" fmla="*/ 173 w 176"/>
                <a:gd name="T9" fmla="*/ 83 h 192"/>
                <a:gd name="T10" fmla="*/ 149 w 176"/>
                <a:gd name="T11" fmla="*/ 76 h 192"/>
                <a:gd name="T12" fmla="*/ 143 w 176"/>
                <a:gd name="T13" fmla="*/ 60 h 192"/>
                <a:gd name="T14" fmla="*/ 155 w 176"/>
                <a:gd name="T15" fmla="*/ 35 h 192"/>
                <a:gd name="T16" fmla="*/ 140 w 176"/>
                <a:gd name="T17" fmla="*/ 20 h 192"/>
                <a:gd name="T18" fmla="*/ 137 w 176"/>
                <a:gd name="T19" fmla="*/ 21 h 192"/>
                <a:gd name="T20" fmla="*/ 114 w 176"/>
                <a:gd name="T21" fmla="*/ 32 h 192"/>
                <a:gd name="T22" fmla="*/ 99 w 176"/>
                <a:gd name="T23" fmla="*/ 26 h 192"/>
                <a:gd name="T24" fmla="*/ 89 w 176"/>
                <a:gd name="T25" fmla="*/ 0 h 192"/>
                <a:gd name="T26" fmla="*/ 66 w 176"/>
                <a:gd name="T27" fmla="*/ 0 h 192"/>
                <a:gd name="T28" fmla="*/ 65 w 176"/>
                <a:gd name="T29" fmla="*/ 3 h 192"/>
                <a:gd name="T30" fmla="*/ 58 w 176"/>
                <a:gd name="T31" fmla="*/ 26 h 192"/>
                <a:gd name="T32" fmla="*/ 43 w 176"/>
                <a:gd name="T33" fmla="*/ 32 h 192"/>
                <a:gd name="T34" fmla="*/ 16 w 176"/>
                <a:gd name="T35" fmla="*/ 21 h 192"/>
                <a:gd name="T36" fmla="*/ 0 w 176"/>
                <a:gd name="T37" fmla="*/ 36 h 192"/>
                <a:gd name="T38" fmla="*/ 2 w 176"/>
                <a:gd name="T39" fmla="*/ 39 h 192"/>
                <a:gd name="T40" fmla="*/ 9 w 176"/>
                <a:gd name="T41" fmla="*/ 52 h 192"/>
                <a:gd name="T42" fmla="*/ 48 w 176"/>
                <a:gd name="T43" fmla="*/ 42 h 192"/>
                <a:gd name="T44" fmla="*/ 99 w 176"/>
                <a:gd name="T45" fmla="*/ 63 h 192"/>
                <a:gd name="T46" fmla="*/ 109 w 176"/>
                <a:gd name="T47" fmla="*/ 71 h 192"/>
                <a:gd name="T48" fmla="*/ 113 w 176"/>
                <a:gd name="T49" fmla="*/ 76 h 192"/>
                <a:gd name="T50" fmla="*/ 103 w 176"/>
                <a:gd name="T51" fmla="*/ 126 h 192"/>
                <a:gd name="T52" fmla="*/ 63 w 176"/>
                <a:gd name="T53" fmla="*/ 131 h 192"/>
                <a:gd name="T54" fmla="*/ 60 w 176"/>
                <a:gd name="T55" fmla="*/ 130 h 192"/>
                <a:gd name="T56" fmla="*/ 52 w 176"/>
                <a:gd name="T57" fmla="*/ 124 h 192"/>
                <a:gd name="T58" fmla="*/ 49 w 176"/>
                <a:gd name="T59" fmla="*/ 123 h 192"/>
                <a:gd name="T60" fmla="*/ 41 w 176"/>
                <a:gd name="T61" fmla="*/ 127 h 192"/>
                <a:gd name="T62" fmla="*/ 40 w 176"/>
                <a:gd name="T63" fmla="*/ 128 h 192"/>
                <a:gd name="T64" fmla="*/ 8 w 176"/>
                <a:gd name="T65" fmla="*/ 148 h 192"/>
                <a:gd name="T66" fmla="*/ 3 w 176"/>
                <a:gd name="T67" fmla="*/ 157 h 192"/>
                <a:gd name="T68" fmla="*/ 18 w 176"/>
                <a:gd name="T69" fmla="*/ 172 h 192"/>
                <a:gd name="T70" fmla="*/ 19 w 176"/>
                <a:gd name="T71" fmla="*/ 173 h 192"/>
                <a:gd name="T72" fmla="*/ 22 w 176"/>
                <a:gd name="T73" fmla="*/ 171 h 192"/>
                <a:gd name="T74" fmla="*/ 45 w 176"/>
                <a:gd name="T75" fmla="*/ 160 h 192"/>
                <a:gd name="T76" fmla="*/ 60 w 176"/>
                <a:gd name="T77" fmla="*/ 166 h 192"/>
                <a:gd name="T78" fmla="*/ 68 w 176"/>
                <a:gd name="T79" fmla="*/ 192 h 192"/>
                <a:gd name="T80" fmla="*/ 91 w 176"/>
                <a:gd name="T81" fmla="*/ 192 h 192"/>
                <a:gd name="T82" fmla="*/ 92 w 176"/>
                <a:gd name="T83" fmla="*/ 189 h 192"/>
                <a:gd name="T84" fmla="*/ 100 w 176"/>
                <a:gd name="T85" fmla="*/ 166 h 192"/>
                <a:gd name="T86" fmla="*/ 115 w 176"/>
                <a:gd name="T87" fmla="*/ 160 h 192"/>
                <a:gd name="T88" fmla="*/ 141 w 176"/>
                <a:gd name="T89" fmla="*/ 171 h 192"/>
                <a:gd name="T90" fmla="*/ 156 w 176"/>
                <a:gd name="T91" fmla="*/ 155 h 192"/>
                <a:gd name="T92" fmla="*/ 155 w 176"/>
                <a:gd name="T93" fmla="*/ 152 h 192"/>
                <a:gd name="T94" fmla="*/ 143 w 176"/>
                <a:gd name="T95" fmla="*/ 13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192">
                  <a:moveTo>
                    <a:pt x="143" y="130"/>
                  </a:moveTo>
                  <a:cubicBezTo>
                    <a:pt x="149" y="115"/>
                    <a:pt x="149" y="115"/>
                    <a:pt x="149" y="115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2" y="65"/>
                    <a:pt x="105" y="67"/>
                    <a:pt x="109" y="71"/>
                  </a:cubicBezTo>
                  <a:cubicBezTo>
                    <a:pt x="110" y="72"/>
                    <a:pt x="112" y="75"/>
                    <a:pt x="113" y="76"/>
                  </a:cubicBezTo>
                  <a:cubicBezTo>
                    <a:pt x="122" y="92"/>
                    <a:pt x="118" y="113"/>
                    <a:pt x="103" y="126"/>
                  </a:cubicBezTo>
                  <a:cubicBezTo>
                    <a:pt x="91" y="135"/>
                    <a:pt x="75" y="137"/>
                    <a:pt x="63" y="131"/>
                  </a:cubicBezTo>
                  <a:cubicBezTo>
                    <a:pt x="62" y="130"/>
                    <a:pt x="61" y="130"/>
                    <a:pt x="60" y="130"/>
                  </a:cubicBezTo>
                  <a:cubicBezTo>
                    <a:pt x="57" y="128"/>
                    <a:pt x="54" y="126"/>
                    <a:pt x="52" y="124"/>
                  </a:cubicBezTo>
                  <a:cubicBezTo>
                    <a:pt x="51" y="124"/>
                    <a:pt x="51" y="123"/>
                    <a:pt x="49" y="123"/>
                  </a:cubicBezTo>
                  <a:cubicBezTo>
                    <a:pt x="46" y="123"/>
                    <a:pt x="43" y="124"/>
                    <a:pt x="41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0" y="137"/>
                    <a:pt x="20" y="144"/>
                    <a:pt x="8" y="148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5" y="160"/>
                    <a:pt x="45" y="160"/>
                    <a:pt x="45" y="160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43" y="130"/>
                    <a:pt x="143" y="130"/>
                    <a:pt x="143" y="13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756025" y="3044826"/>
              <a:ext cx="541338" cy="192088"/>
            </a:xfrm>
            <a:custGeom>
              <a:avLst/>
              <a:gdLst>
                <a:gd name="T0" fmla="*/ 69 w 144"/>
                <a:gd name="T1" fmla="*/ 21 h 51"/>
                <a:gd name="T2" fmla="*/ 69 w 144"/>
                <a:gd name="T3" fmla="*/ 21 h 51"/>
                <a:gd name="T4" fmla="*/ 9 w 144"/>
                <a:gd name="T5" fmla="*/ 20 h 51"/>
                <a:gd name="T6" fmla="*/ 2 w 144"/>
                <a:gd name="T7" fmla="*/ 20 h 51"/>
                <a:gd name="T8" fmla="*/ 0 w 144"/>
                <a:gd name="T9" fmla="*/ 24 h 51"/>
                <a:gd name="T10" fmla="*/ 2 w 144"/>
                <a:gd name="T11" fmla="*/ 28 h 51"/>
                <a:gd name="T12" fmla="*/ 76 w 144"/>
                <a:gd name="T13" fmla="*/ 29 h 51"/>
                <a:gd name="T14" fmla="*/ 136 w 144"/>
                <a:gd name="T15" fmla="*/ 31 h 51"/>
                <a:gd name="T16" fmla="*/ 143 w 144"/>
                <a:gd name="T17" fmla="*/ 31 h 51"/>
                <a:gd name="T18" fmla="*/ 144 w 144"/>
                <a:gd name="T19" fmla="*/ 27 h 51"/>
                <a:gd name="T20" fmla="*/ 143 w 144"/>
                <a:gd name="T21" fmla="*/ 23 h 51"/>
                <a:gd name="T22" fmla="*/ 69 w 144"/>
                <a:gd name="T23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51">
                  <a:moveTo>
                    <a:pt x="69" y="21"/>
                  </a:moveTo>
                  <a:cubicBezTo>
                    <a:pt x="69" y="21"/>
                    <a:pt x="69" y="21"/>
                    <a:pt x="69" y="21"/>
                  </a:cubicBezTo>
                  <a:cubicBezTo>
                    <a:pt x="52" y="39"/>
                    <a:pt x="25" y="39"/>
                    <a:pt x="9" y="20"/>
                  </a:cubicBezTo>
                  <a:cubicBezTo>
                    <a:pt x="7" y="18"/>
                    <a:pt x="3" y="18"/>
                    <a:pt x="2" y="20"/>
                  </a:cubicBezTo>
                  <a:cubicBezTo>
                    <a:pt x="1" y="21"/>
                    <a:pt x="0" y="23"/>
                    <a:pt x="0" y="24"/>
                  </a:cubicBezTo>
                  <a:cubicBezTo>
                    <a:pt x="0" y="26"/>
                    <a:pt x="1" y="27"/>
                    <a:pt x="2" y="28"/>
                  </a:cubicBezTo>
                  <a:cubicBezTo>
                    <a:pt x="22" y="51"/>
                    <a:pt x="55" y="51"/>
                    <a:pt x="76" y="29"/>
                  </a:cubicBezTo>
                  <a:cubicBezTo>
                    <a:pt x="93" y="13"/>
                    <a:pt x="119" y="12"/>
                    <a:pt x="136" y="31"/>
                  </a:cubicBezTo>
                  <a:cubicBezTo>
                    <a:pt x="138" y="33"/>
                    <a:pt x="141" y="33"/>
                    <a:pt x="143" y="31"/>
                  </a:cubicBezTo>
                  <a:cubicBezTo>
                    <a:pt x="144" y="30"/>
                    <a:pt x="144" y="28"/>
                    <a:pt x="144" y="27"/>
                  </a:cubicBezTo>
                  <a:cubicBezTo>
                    <a:pt x="144" y="25"/>
                    <a:pt x="143" y="24"/>
                    <a:pt x="143" y="23"/>
                  </a:cubicBezTo>
                  <a:cubicBezTo>
                    <a:pt x="123" y="1"/>
                    <a:pt x="90" y="0"/>
                    <a:pt x="69" y="21"/>
                  </a:cubicBezTo>
                  <a:close/>
                </a:path>
              </a:pathLst>
            </a:custGeom>
            <a:solidFill>
              <a:srgbClr val="48C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708400" y="3160713"/>
              <a:ext cx="544513" cy="155575"/>
            </a:xfrm>
            <a:custGeom>
              <a:avLst/>
              <a:gdLst>
                <a:gd name="T0" fmla="*/ 119 w 145"/>
                <a:gd name="T1" fmla="*/ 0 h 41"/>
                <a:gd name="T2" fmla="*/ 95 w 145"/>
                <a:gd name="T3" fmla="*/ 10 h 41"/>
                <a:gd name="T4" fmla="*/ 94 w 145"/>
                <a:gd name="T5" fmla="*/ 11 h 41"/>
                <a:gd name="T6" fmla="*/ 93 w 145"/>
                <a:gd name="T7" fmla="*/ 12 h 41"/>
                <a:gd name="T8" fmla="*/ 50 w 145"/>
                <a:gd name="T9" fmla="*/ 30 h 41"/>
                <a:gd name="T10" fmla="*/ 7 w 145"/>
                <a:gd name="T11" fmla="*/ 10 h 41"/>
                <a:gd name="T12" fmla="*/ 0 w 145"/>
                <a:gd name="T13" fmla="*/ 10 h 41"/>
                <a:gd name="T14" fmla="*/ 0 w 145"/>
                <a:gd name="T15" fmla="*/ 12 h 41"/>
                <a:gd name="T16" fmla="*/ 2 w 145"/>
                <a:gd name="T17" fmla="*/ 17 h 41"/>
                <a:gd name="T18" fmla="*/ 52 w 145"/>
                <a:gd name="T19" fmla="*/ 40 h 41"/>
                <a:gd name="T20" fmla="*/ 102 w 145"/>
                <a:gd name="T21" fmla="*/ 18 h 41"/>
                <a:gd name="T22" fmla="*/ 103 w 145"/>
                <a:gd name="T23" fmla="*/ 17 h 41"/>
                <a:gd name="T24" fmla="*/ 104 w 145"/>
                <a:gd name="T25" fmla="*/ 16 h 41"/>
                <a:gd name="T26" fmla="*/ 121 w 145"/>
                <a:gd name="T27" fmla="*/ 9 h 41"/>
                <a:gd name="T28" fmla="*/ 137 w 145"/>
                <a:gd name="T29" fmla="*/ 17 h 41"/>
                <a:gd name="T30" fmla="*/ 144 w 145"/>
                <a:gd name="T31" fmla="*/ 17 h 41"/>
                <a:gd name="T32" fmla="*/ 145 w 145"/>
                <a:gd name="T33" fmla="*/ 13 h 41"/>
                <a:gd name="T34" fmla="*/ 144 w 145"/>
                <a:gd name="T35" fmla="*/ 9 h 41"/>
                <a:gd name="T36" fmla="*/ 119 w 145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119" y="0"/>
                  </a:moveTo>
                  <a:cubicBezTo>
                    <a:pt x="110" y="0"/>
                    <a:pt x="102" y="3"/>
                    <a:pt x="95" y="1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82" y="24"/>
                    <a:pt x="66" y="30"/>
                    <a:pt x="50" y="30"/>
                  </a:cubicBezTo>
                  <a:cubicBezTo>
                    <a:pt x="34" y="30"/>
                    <a:pt x="19" y="22"/>
                    <a:pt x="7" y="10"/>
                  </a:cubicBezTo>
                  <a:cubicBezTo>
                    <a:pt x="5" y="7"/>
                    <a:pt x="2" y="7"/>
                    <a:pt x="0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4"/>
                    <a:pt x="1" y="16"/>
                    <a:pt x="2" y="17"/>
                  </a:cubicBezTo>
                  <a:cubicBezTo>
                    <a:pt x="15" y="32"/>
                    <a:pt x="33" y="40"/>
                    <a:pt x="52" y="40"/>
                  </a:cubicBezTo>
                  <a:cubicBezTo>
                    <a:pt x="70" y="41"/>
                    <a:pt x="88" y="33"/>
                    <a:pt x="102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9" y="12"/>
                    <a:pt x="114" y="9"/>
                    <a:pt x="121" y="9"/>
                  </a:cubicBezTo>
                  <a:cubicBezTo>
                    <a:pt x="126" y="9"/>
                    <a:pt x="132" y="12"/>
                    <a:pt x="137" y="17"/>
                  </a:cubicBezTo>
                  <a:cubicBezTo>
                    <a:pt x="139" y="20"/>
                    <a:pt x="142" y="20"/>
                    <a:pt x="144" y="17"/>
                  </a:cubicBezTo>
                  <a:cubicBezTo>
                    <a:pt x="145" y="16"/>
                    <a:pt x="145" y="15"/>
                    <a:pt x="145" y="13"/>
                  </a:cubicBezTo>
                  <a:cubicBezTo>
                    <a:pt x="145" y="12"/>
                    <a:pt x="144" y="10"/>
                    <a:pt x="144" y="9"/>
                  </a:cubicBezTo>
                  <a:cubicBezTo>
                    <a:pt x="137" y="4"/>
                    <a:pt x="128" y="0"/>
                    <a:pt x="119" y="0"/>
                  </a:cubicBezTo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805238" y="2973388"/>
              <a:ext cx="544513" cy="153988"/>
            </a:xfrm>
            <a:custGeom>
              <a:avLst/>
              <a:gdLst>
                <a:gd name="T0" fmla="*/ 51 w 145"/>
                <a:gd name="T1" fmla="*/ 30 h 41"/>
                <a:gd name="T2" fmla="*/ 95 w 145"/>
                <a:gd name="T3" fmla="*/ 11 h 41"/>
                <a:gd name="T4" fmla="*/ 136 w 145"/>
                <a:gd name="T5" fmla="*/ 31 h 41"/>
                <a:gd name="T6" fmla="*/ 143 w 145"/>
                <a:gd name="T7" fmla="*/ 31 h 41"/>
                <a:gd name="T8" fmla="*/ 145 w 145"/>
                <a:gd name="T9" fmla="*/ 27 h 41"/>
                <a:gd name="T10" fmla="*/ 143 w 145"/>
                <a:gd name="T11" fmla="*/ 23 h 41"/>
                <a:gd name="T12" fmla="*/ 94 w 145"/>
                <a:gd name="T13" fmla="*/ 0 h 41"/>
                <a:gd name="T14" fmla="*/ 43 w 145"/>
                <a:gd name="T15" fmla="*/ 22 h 41"/>
                <a:gd name="T16" fmla="*/ 42 w 145"/>
                <a:gd name="T17" fmla="*/ 23 h 41"/>
                <a:gd name="T18" fmla="*/ 41 w 145"/>
                <a:gd name="T19" fmla="*/ 24 h 41"/>
                <a:gd name="T20" fmla="*/ 25 w 145"/>
                <a:gd name="T21" fmla="*/ 31 h 41"/>
                <a:gd name="T22" fmla="*/ 9 w 145"/>
                <a:gd name="T23" fmla="*/ 23 h 41"/>
                <a:gd name="T24" fmla="*/ 2 w 145"/>
                <a:gd name="T25" fmla="*/ 23 h 41"/>
                <a:gd name="T26" fmla="*/ 0 w 145"/>
                <a:gd name="T27" fmla="*/ 27 h 41"/>
                <a:gd name="T28" fmla="*/ 2 w 145"/>
                <a:gd name="T29" fmla="*/ 31 h 41"/>
                <a:gd name="T30" fmla="*/ 25 w 145"/>
                <a:gd name="T31" fmla="*/ 41 h 41"/>
                <a:gd name="T32" fmla="*/ 49 w 145"/>
                <a:gd name="T33" fmla="*/ 32 h 41"/>
                <a:gd name="T34" fmla="*/ 50 w 145"/>
                <a:gd name="T35" fmla="*/ 31 h 41"/>
                <a:gd name="T36" fmla="*/ 51 w 145"/>
                <a:gd name="T3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51" y="30"/>
                  </a:moveTo>
                  <a:cubicBezTo>
                    <a:pt x="63" y="17"/>
                    <a:pt x="79" y="11"/>
                    <a:pt x="95" y="11"/>
                  </a:cubicBezTo>
                  <a:cubicBezTo>
                    <a:pt x="110" y="11"/>
                    <a:pt x="125" y="19"/>
                    <a:pt x="136" y="31"/>
                  </a:cubicBezTo>
                  <a:cubicBezTo>
                    <a:pt x="139" y="34"/>
                    <a:pt x="142" y="34"/>
                    <a:pt x="143" y="31"/>
                  </a:cubicBezTo>
                  <a:cubicBezTo>
                    <a:pt x="144" y="30"/>
                    <a:pt x="145" y="29"/>
                    <a:pt x="145" y="27"/>
                  </a:cubicBezTo>
                  <a:cubicBezTo>
                    <a:pt x="145" y="26"/>
                    <a:pt x="144" y="24"/>
                    <a:pt x="143" y="23"/>
                  </a:cubicBezTo>
                  <a:cubicBezTo>
                    <a:pt x="130" y="8"/>
                    <a:pt x="112" y="0"/>
                    <a:pt x="94" y="0"/>
                  </a:cubicBezTo>
                  <a:cubicBezTo>
                    <a:pt x="75" y="0"/>
                    <a:pt x="57" y="7"/>
                    <a:pt x="43" y="2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7" y="28"/>
                    <a:pt x="32" y="31"/>
                    <a:pt x="25" y="31"/>
                  </a:cubicBezTo>
                  <a:cubicBezTo>
                    <a:pt x="19" y="31"/>
                    <a:pt x="14" y="28"/>
                    <a:pt x="9" y="23"/>
                  </a:cubicBezTo>
                  <a:cubicBezTo>
                    <a:pt x="6" y="20"/>
                    <a:pt x="3" y="20"/>
                    <a:pt x="2" y="23"/>
                  </a:cubicBezTo>
                  <a:cubicBezTo>
                    <a:pt x="1" y="24"/>
                    <a:pt x="0" y="25"/>
                    <a:pt x="0" y="27"/>
                  </a:cubicBezTo>
                  <a:cubicBezTo>
                    <a:pt x="0" y="28"/>
                    <a:pt x="1" y="30"/>
                    <a:pt x="2" y="31"/>
                  </a:cubicBezTo>
                  <a:cubicBezTo>
                    <a:pt x="8" y="38"/>
                    <a:pt x="17" y="41"/>
                    <a:pt x="25" y="41"/>
                  </a:cubicBezTo>
                  <a:cubicBezTo>
                    <a:pt x="35" y="41"/>
                    <a:pt x="42" y="39"/>
                    <a:pt x="49" y="32"/>
                  </a:cubicBezTo>
                  <a:cubicBezTo>
                    <a:pt x="50" y="31"/>
                    <a:pt x="50" y="31"/>
                    <a:pt x="50" y="31"/>
                  </a:cubicBezTo>
                  <a:lnTo>
                    <a:pt x="51" y="30"/>
                  </a:lnTo>
                  <a:close/>
                </a:path>
              </a:pathLst>
            </a:custGeom>
            <a:solidFill>
              <a:srgbClr val="84D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989388" y="3240088"/>
              <a:ext cx="184150" cy="131763"/>
            </a:xfrm>
            <a:custGeom>
              <a:avLst/>
              <a:gdLst>
                <a:gd name="T0" fmla="*/ 46 w 49"/>
                <a:gd name="T1" fmla="*/ 0 h 35"/>
                <a:gd name="T2" fmla="*/ 37 w 49"/>
                <a:gd name="T3" fmla="*/ 4 h 35"/>
                <a:gd name="T4" fmla="*/ 36 w 49"/>
                <a:gd name="T5" fmla="*/ 5 h 35"/>
                <a:gd name="T6" fmla="*/ 4 w 49"/>
                <a:gd name="T7" fmla="*/ 25 h 35"/>
                <a:gd name="T8" fmla="*/ 0 w 49"/>
                <a:gd name="T9" fmla="*/ 34 h 35"/>
                <a:gd name="T10" fmla="*/ 0 w 49"/>
                <a:gd name="T11" fmla="*/ 35 h 35"/>
                <a:gd name="T12" fmla="*/ 5 w 49"/>
                <a:gd name="T13" fmla="*/ 26 h 35"/>
                <a:gd name="T14" fmla="*/ 37 w 49"/>
                <a:gd name="T15" fmla="*/ 6 h 35"/>
                <a:gd name="T16" fmla="*/ 38 w 49"/>
                <a:gd name="T17" fmla="*/ 5 h 35"/>
                <a:gd name="T18" fmla="*/ 46 w 49"/>
                <a:gd name="T19" fmla="*/ 1 h 35"/>
                <a:gd name="T20" fmla="*/ 48 w 49"/>
                <a:gd name="T21" fmla="*/ 2 h 35"/>
                <a:gd name="T22" fmla="*/ 49 w 49"/>
                <a:gd name="T23" fmla="*/ 1 h 35"/>
                <a:gd name="T24" fmla="*/ 46 w 49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35">
                  <a:moveTo>
                    <a:pt x="46" y="0"/>
                  </a:moveTo>
                  <a:cubicBezTo>
                    <a:pt x="43" y="0"/>
                    <a:pt x="40" y="2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7" y="15"/>
                    <a:pt x="16" y="22"/>
                    <a:pt x="4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7" y="22"/>
                    <a:pt x="27" y="15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0" y="2"/>
                    <a:pt x="43" y="1"/>
                    <a:pt x="46" y="1"/>
                  </a:cubicBezTo>
                  <a:cubicBezTo>
                    <a:pt x="47" y="1"/>
                    <a:pt x="48" y="1"/>
                    <a:pt x="48" y="2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6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989388" y="3244851"/>
              <a:ext cx="180975" cy="153988"/>
            </a:xfrm>
            <a:custGeom>
              <a:avLst/>
              <a:gdLst>
                <a:gd name="T0" fmla="*/ 46 w 48"/>
                <a:gd name="T1" fmla="*/ 0 h 41"/>
                <a:gd name="T2" fmla="*/ 38 w 48"/>
                <a:gd name="T3" fmla="*/ 4 h 41"/>
                <a:gd name="T4" fmla="*/ 37 w 48"/>
                <a:gd name="T5" fmla="*/ 5 h 41"/>
                <a:gd name="T6" fmla="*/ 5 w 48"/>
                <a:gd name="T7" fmla="*/ 25 h 41"/>
                <a:gd name="T8" fmla="*/ 0 w 48"/>
                <a:gd name="T9" fmla="*/ 34 h 41"/>
                <a:gd name="T10" fmla="*/ 8 w 48"/>
                <a:gd name="T11" fmla="*/ 41 h 41"/>
                <a:gd name="T12" fmla="*/ 48 w 48"/>
                <a:gd name="T13" fmla="*/ 1 h 41"/>
                <a:gd name="T14" fmla="*/ 46 w 4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1">
                  <a:moveTo>
                    <a:pt x="46" y="0"/>
                  </a:moveTo>
                  <a:cubicBezTo>
                    <a:pt x="43" y="0"/>
                    <a:pt x="40" y="1"/>
                    <a:pt x="38" y="4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27" y="14"/>
                    <a:pt x="17" y="21"/>
                    <a:pt x="5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3978275" y="2781301"/>
              <a:ext cx="555625" cy="255588"/>
            </a:xfrm>
            <a:custGeom>
              <a:avLst/>
              <a:gdLst>
                <a:gd name="T0" fmla="*/ 48 w 148"/>
                <a:gd name="T1" fmla="*/ 42 h 68"/>
                <a:gd name="T2" fmla="*/ 9 w 148"/>
                <a:gd name="T3" fmla="*/ 52 h 68"/>
                <a:gd name="T4" fmla="*/ 9 w 148"/>
                <a:gd name="T5" fmla="*/ 52 h 68"/>
                <a:gd name="T6" fmla="*/ 49 w 148"/>
                <a:gd name="T7" fmla="*/ 42 h 68"/>
                <a:gd name="T8" fmla="*/ 100 w 148"/>
                <a:gd name="T9" fmla="*/ 63 h 68"/>
                <a:gd name="T10" fmla="*/ 105 w 148"/>
                <a:gd name="T11" fmla="*/ 68 h 68"/>
                <a:gd name="T12" fmla="*/ 99 w 148"/>
                <a:gd name="T13" fmla="*/ 63 h 68"/>
                <a:gd name="T14" fmla="*/ 48 w 148"/>
                <a:gd name="T15" fmla="*/ 42 h 68"/>
                <a:gd name="T16" fmla="*/ 89 w 148"/>
                <a:gd name="T17" fmla="*/ 0 h 68"/>
                <a:gd name="T18" fmla="*/ 66 w 148"/>
                <a:gd name="T19" fmla="*/ 0 h 68"/>
                <a:gd name="T20" fmla="*/ 65 w 148"/>
                <a:gd name="T21" fmla="*/ 3 h 68"/>
                <a:gd name="T22" fmla="*/ 58 w 148"/>
                <a:gd name="T23" fmla="*/ 26 h 68"/>
                <a:gd name="T24" fmla="*/ 43 w 148"/>
                <a:gd name="T25" fmla="*/ 32 h 68"/>
                <a:gd name="T26" fmla="*/ 16 w 148"/>
                <a:gd name="T27" fmla="*/ 21 h 68"/>
                <a:gd name="T28" fmla="*/ 0 w 148"/>
                <a:gd name="T29" fmla="*/ 36 h 68"/>
                <a:gd name="T30" fmla="*/ 16 w 148"/>
                <a:gd name="T31" fmla="*/ 21 h 68"/>
                <a:gd name="T32" fmla="*/ 43 w 148"/>
                <a:gd name="T33" fmla="*/ 32 h 68"/>
                <a:gd name="T34" fmla="*/ 58 w 148"/>
                <a:gd name="T35" fmla="*/ 26 h 68"/>
                <a:gd name="T36" fmla="*/ 65 w 148"/>
                <a:gd name="T37" fmla="*/ 3 h 68"/>
                <a:gd name="T38" fmla="*/ 66 w 148"/>
                <a:gd name="T39" fmla="*/ 0 h 68"/>
                <a:gd name="T40" fmla="*/ 89 w 148"/>
                <a:gd name="T41" fmla="*/ 0 h 68"/>
                <a:gd name="T42" fmla="*/ 99 w 148"/>
                <a:gd name="T43" fmla="*/ 26 h 68"/>
                <a:gd name="T44" fmla="*/ 114 w 148"/>
                <a:gd name="T45" fmla="*/ 32 h 68"/>
                <a:gd name="T46" fmla="*/ 137 w 148"/>
                <a:gd name="T47" fmla="*/ 21 h 68"/>
                <a:gd name="T48" fmla="*/ 140 w 148"/>
                <a:gd name="T49" fmla="*/ 20 h 68"/>
                <a:gd name="T50" fmla="*/ 148 w 148"/>
                <a:gd name="T51" fmla="*/ 28 h 68"/>
                <a:gd name="T52" fmla="*/ 139 w 148"/>
                <a:gd name="T53" fmla="*/ 19 h 68"/>
                <a:gd name="T54" fmla="*/ 136 w 148"/>
                <a:gd name="T55" fmla="*/ 21 h 68"/>
                <a:gd name="T56" fmla="*/ 114 w 148"/>
                <a:gd name="T57" fmla="*/ 32 h 68"/>
                <a:gd name="T58" fmla="*/ 99 w 148"/>
                <a:gd name="T59" fmla="*/ 26 h 68"/>
                <a:gd name="T60" fmla="*/ 89 w 148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" h="68">
                  <a:moveTo>
                    <a:pt x="48" y="42"/>
                  </a:moveTo>
                  <a:cubicBezTo>
                    <a:pt x="34" y="42"/>
                    <a:pt x="21" y="45"/>
                    <a:pt x="9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2" y="45"/>
                    <a:pt x="35" y="42"/>
                    <a:pt x="49" y="42"/>
                  </a:cubicBezTo>
                  <a:cubicBezTo>
                    <a:pt x="68" y="43"/>
                    <a:pt x="86" y="50"/>
                    <a:pt x="100" y="63"/>
                  </a:cubicBezTo>
                  <a:cubicBezTo>
                    <a:pt x="102" y="65"/>
                    <a:pt x="103" y="66"/>
                    <a:pt x="105" y="68"/>
                  </a:cubicBezTo>
                  <a:cubicBezTo>
                    <a:pt x="103" y="66"/>
                    <a:pt x="101" y="64"/>
                    <a:pt x="99" y="63"/>
                  </a:cubicBezTo>
                  <a:cubicBezTo>
                    <a:pt x="85" y="50"/>
                    <a:pt x="67" y="43"/>
                    <a:pt x="48" y="42"/>
                  </a:cubicBezTo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3978275" y="2781301"/>
              <a:ext cx="555625" cy="258763"/>
            </a:xfrm>
            <a:custGeom>
              <a:avLst/>
              <a:gdLst>
                <a:gd name="T0" fmla="*/ 89 w 148"/>
                <a:gd name="T1" fmla="*/ 0 h 69"/>
                <a:gd name="T2" fmla="*/ 66 w 148"/>
                <a:gd name="T3" fmla="*/ 0 h 69"/>
                <a:gd name="T4" fmla="*/ 65 w 148"/>
                <a:gd name="T5" fmla="*/ 3 h 69"/>
                <a:gd name="T6" fmla="*/ 58 w 148"/>
                <a:gd name="T7" fmla="*/ 26 h 69"/>
                <a:gd name="T8" fmla="*/ 43 w 148"/>
                <a:gd name="T9" fmla="*/ 32 h 69"/>
                <a:gd name="T10" fmla="*/ 16 w 148"/>
                <a:gd name="T11" fmla="*/ 21 h 69"/>
                <a:gd name="T12" fmla="*/ 0 w 148"/>
                <a:gd name="T13" fmla="*/ 36 h 69"/>
                <a:gd name="T14" fmla="*/ 2 w 148"/>
                <a:gd name="T15" fmla="*/ 39 h 69"/>
                <a:gd name="T16" fmla="*/ 9 w 148"/>
                <a:gd name="T17" fmla="*/ 52 h 69"/>
                <a:gd name="T18" fmla="*/ 48 w 148"/>
                <a:gd name="T19" fmla="*/ 42 h 69"/>
                <a:gd name="T20" fmla="*/ 99 w 148"/>
                <a:gd name="T21" fmla="*/ 63 h 69"/>
                <a:gd name="T22" fmla="*/ 105 w 148"/>
                <a:gd name="T23" fmla="*/ 68 h 69"/>
                <a:gd name="T24" fmla="*/ 107 w 148"/>
                <a:gd name="T25" fmla="*/ 69 h 69"/>
                <a:gd name="T26" fmla="*/ 148 w 148"/>
                <a:gd name="T27" fmla="*/ 28 h 69"/>
                <a:gd name="T28" fmla="*/ 140 w 148"/>
                <a:gd name="T29" fmla="*/ 20 h 69"/>
                <a:gd name="T30" fmla="*/ 137 w 148"/>
                <a:gd name="T31" fmla="*/ 21 h 69"/>
                <a:gd name="T32" fmla="*/ 114 w 148"/>
                <a:gd name="T33" fmla="*/ 32 h 69"/>
                <a:gd name="T34" fmla="*/ 99 w 148"/>
                <a:gd name="T35" fmla="*/ 26 h 69"/>
                <a:gd name="T36" fmla="*/ 89 w 148"/>
                <a:gd name="T3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8" h="69"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1" y="64"/>
                    <a:pt x="103" y="66"/>
                    <a:pt x="105" y="68"/>
                  </a:cubicBezTo>
                  <a:cubicBezTo>
                    <a:pt x="106" y="68"/>
                    <a:pt x="106" y="68"/>
                    <a:pt x="107" y="6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454219" y="2375225"/>
            <a:ext cx="2190646" cy="2196182"/>
            <a:chOff x="8288338" y="2328863"/>
            <a:chExt cx="2147887" cy="2153315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785225" y="23288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lnTo>
                    <a:pt x="392" y="429"/>
                  </a:ln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lnTo>
                    <a:pt x="432" y="380"/>
                  </a:ln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lnTo>
                    <a:pt x="20" y="31"/>
                  </a:ln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1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8288338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50 w 187"/>
                <a:gd name="T23" fmla="*/ 19 h 19"/>
                <a:gd name="T24" fmla="*/ 150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50" y="19"/>
                  </a:lnTo>
                  <a:lnTo>
                    <a:pt x="150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2975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9134475" y="4048126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937736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9434513" y="4048126"/>
              <a:ext cx="6636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 data in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9186863" y="4262438"/>
              <a:ext cx="86401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SQL Online</a:t>
              </a:r>
              <a:endParaRPr lang="en-US" altLang="en-US" sz="1836" kern="0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9212263" y="2795588"/>
              <a:ext cx="398463" cy="912813"/>
            </a:xfrm>
            <a:custGeom>
              <a:avLst/>
              <a:gdLst>
                <a:gd name="T0" fmla="*/ 0 w 106"/>
                <a:gd name="T1" fmla="*/ 0 h 242"/>
                <a:gd name="T2" fmla="*/ 0 w 106"/>
                <a:gd name="T3" fmla="*/ 204 h 242"/>
                <a:gd name="T4" fmla="*/ 106 w 106"/>
                <a:gd name="T5" fmla="*/ 242 h 242"/>
                <a:gd name="T6" fmla="*/ 106 w 106"/>
                <a:gd name="T7" fmla="*/ 0 h 242"/>
                <a:gd name="T8" fmla="*/ 0 w 10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2">
                  <a:moveTo>
                    <a:pt x="0" y="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0" y="225"/>
                    <a:pt x="48" y="242"/>
                    <a:pt x="106" y="242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0 w 107"/>
                <a:gd name="T1" fmla="*/ 242 h 242"/>
                <a:gd name="T2" fmla="*/ 1 w 107"/>
                <a:gd name="T3" fmla="*/ 242 h 242"/>
                <a:gd name="T4" fmla="*/ 107 w 107"/>
                <a:gd name="T5" fmla="*/ 204 h 242"/>
                <a:gd name="T6" fmla="*/ 107 w 107"/>
                <a:gd name="T7" fmla="*/ 0 h 242"/>
                <a:gd name="T8" fmla="*/ 0 w 107"/>
                <a:gd name="T9" fmla="*/ 0 h 242"/>
                <a:gd name="T10" fmla="*/ 0 w 107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0" y="242"/>
                  </a:move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107 w 107"/>
                <a:gd name="T1" fmla="*/ 0 h 242"/>
                <a:gd name="T2" fmla="*/ 0 w 107"/>
                <a:gd name="T3" fmla="*/ 0 h 242"/>
                <a:gd name="T4" fmla="*/ 0 w 107"/>
                <a:gd name="T5" fmla="*/ 242 h 242"/>
                <a:gd name="T6" fmla="*/ 1 w 107"/>
                <a:gd name="T7" fmla="*/ 242 h 242"/>
                <a:gd name="T8" fmla="*/ 107 w 107"/>
                <a:gd name="T9" fmla="*/ 204 h 242"/>
                <a:gd name="T10" fmla="*/ 107 w 107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1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268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9212263" y="2652713"/>
              <a:ext cx="796925" cy="285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9294813" y="2693988"/>
              <a:ext cx="631825" cy="188913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9294813" y="2693988"/>
              <a:ext cx="631825" cy="150813"/>
            </a:xfrm>
            <a:custGeom>
              <a:avLst/>
              <a:gdLst>
                <a:gd name="T0" fmla="*/ 150 w 168"/>
                <a:gd name="T1" fmla="*/ 40 h 40"/>
                <a:gd name="T2" fmla="*/ 168 w 168"/>
                <a:gd name="T3" fmla="*/ 25 h 40"/>
                <a:gd name="T4" fmla="*/ 84 w 168"/>
                <a:gd name="T5" fmla="*/ 0 h 40"/>
                <a:gd name="T6" fmla="*/ 0 w 168"/>
                <a:gd name="T7" fmla="*/ 25 h 40"/>
                <a:gd name="T8" fmla="*/ 18 w 168"/>
                <a:gd name="T9" fmla="*/ 40 h 40"/>
                <a:gd name="T10" fmla="*/ 84 w 168"/>
                <a:gd name="T11" fmla="*/ 31 h 40"/>
                <a:gd name="T12" fmla="*/ 150 w 16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0">
                  <a:moveTo>
                    <a:pt x="150" y="40"/>
                  </a:moveTo>
                  <a:cubicBezTo>
                    <a:pt x="161" y="36"/>
                    <a:pt x="168" y="31"/>
                    <a:pt x="168" y="25"/>
                  </a:cubicBezTo>
                  <a:cubicBezTo>
                    <a:pt x="168" y="11"/>
                    <a:pt x="130" y="0"/>
                    <a:pt x="84" y="0"/>
                  </a:cubicBezTo>
                  <a:cubicBezTo>
                    <a:pt x="38" y="0"/>
                    <a:pt x="0" y="11"/>
                    <a:pt x="0" y="25"/>
                  </a:cubicBezTo>
                  <a:cubicBezTo>
                    <a:pt x="0" y="31"/>
                    <a:pt x="7" y="36"/>
                    <a:pt x="18" y="40"/>
                  </a:cubicBezTo>
                  <a:cubicBezTo>
                    <a:pt x="33" y="34"/>
                    <a:pt x="57" y="31"/>
                    <a:pt x="84" y="31"/>
                  </a:cubicBezTo>
                  <a:cubicBezTo>
                    <a:pt x="111" y="31"/>
                    <a:pt x="135" y="34"/>
                    <a:pt x="150" y="4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9321800" y="3143251"/>
              <a:ext cx="161925" cy="258763"/>
            </a:xfrm>
            <a:custGeom>
              <a:avLst/>
              <a:gdLst>
                <a:gd name="T0" fmla="*/ 43 w 43"/>
                <a:gd name="T1" fmla="*/ 49 h 69"/>
                <a:gd name="T2" fmla="*/ 37 w 43"/>
                <a:gd name="T3" fmla="*/ 64 h 69"/>
                <a:gd name="T4" fmla="*/ 18 w 43"/>
                <a:gd name="T5" fmla="*/ 69 h 69"/>
                <a:gd name="T6" fmla="*/ 0 w 43"/>
                <a:gd name="T7" fmla="*/ 66 h 69"/>
                <a:gd name="T8" fmla="*/ 0 w 43"/>
                <a:gd name="T9" fmla="*/ 51 h 69"/>
                <a:gd name="T10" fmla="*/ 18 w 43"/>
                <a:gd name="T11" fmla="*/ 58 h 69"/>
                <a:gd name="T12" fmla="*/ 25 w 43"/>
                <a:gd name="T13" fmla="*/ 56 h 69"/>
                <a:gd name="T14" fmla="*/ 28 w 43"/>
                <a:gd name="T15" fmla="*/ 51 h 69"/>
                <a:gd name="T16" fmla="*/ 25 w 43"/>
                <a:gd name="T17" fmla="*/ 46 h 69"/>
                <a:gd name="T18" fmla="*/ 15 w 43"/>
                <a:gd name="T19" fmla="*/ 40 h 69"/>
                <a:gd name="T20" fmla="*/ 0 w 43"/>
                <a:gd name="T21" fmla="*/ 20 h 69"/>
                <a:gd name="T22" fmla="*/ 7 w 43"/>
                <a:gd name="T23" fmla="*/ 6 h 69"/>
                <a:gd name="T24" fmla="*/ 24 w 43"/>
                <a:gd name="T25" fmla="*/ 0 h 69"/>
                <a:gd name="T26" fmla="*/ 41 w 43"/>
                <a:gd name="T27" fmla="*/ 3 h 69"/>
                <a:gd name="T28" fmla="*/ 41 w 43"/>
                <a:gd name="T29" fmla="*/ 17 h 69"/>
                <a:gd name="T30" fmla="*/ 25 w 43"/>
                <a:gd name="T31" fmla="*/ 12 h 69"/>
                <a:gd name="T32" fmla="*/ 18 w 43"/>
                <a:gd name="T33" fmla="*/ 14 h 69"/>
                <a:gd name="T34" fmla="*/ 16 w 43"/>
                <a:gd name="T35" fmla="*/ 19 h 69"/>
                <a:gd name="T36" fmla="*/ 18 w 43"/>
                <a:gd name="T37" fmla="*/ 24 h 69"/>
                <a:gd name="T38" fmla="*/ 26 w 43"/>
                <a:gd name="T39" fmla="*/ 29 h 69"/>
                <a:gd name="T40" fmla="*/ 39 w 43"/>
                <a:gd name="T41" fmla="*/ 38 h 69"/>
                <a:gd name="T42" fmla="*/ 43 w 43"/>
                <a:gd name="T43" fmla="*/ 4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69">
                  <a:moveTo>
                    <a:pt x="43" y="49"/>
                  </a:moveTo>
                  <a:cubicBezTo>
                    <a:pt x="43" y="56"/>
                    <a:pt x="41" y="61"/>
                    <a:pt x="37" y="64"/>
                  </a:cubicBezTo>
                  <a:cubicBezTo>
                    <a:pt x="32" y="68"/>
                    <a:pt x="26" y="69"/>
                    <a:pt x="18" y="69"/>
                  </a:cubicBezTo>
                  <a:cubicBezTo>
                    <a:pt x="11" y="69"/>
                    <a:pt x="5" y="68"/>
                    <a:pt x="0" y="6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55"/>
                    <a:pt x="12" y="58"/>
                    <a:pt x="18" y="58"/>
                  </a:cubicBezTo>
                  <a:cubicBezTo>
                    <a:pt x="21" y="58"/>
                    <a:pt x="23" y="57"/>
                    <a:pt x="25" y="56"/>
                  </a:cubicBezTo>
                  <a:cubicBezTo>
                    <a:pt x="27" y="54"/>
                    <a:pt x="28" y="53"/>
                    <a:pt x="28" y="51"/>
                  </a:cubicBezTo>
                  <a:cubicBezTo>
                    <a:pt x="28" y="49"/>
                    <a:pt x="27" y="47"/>
                    <a:pt x="25" y="46"/>
                  </a:cubicBezTo>
                  <a:cubicBezTo>
                    <a:pt x="24" y="44"/>
                    <a:pt x="20" y="42"/>
                    <a:pt x="15" y="40"/>
                  </a:cubicBezTo>
                  <a:cubicBezTo>
                    <a:pt x="5" y="35"/>
                    <a:pt x="0" y="28"/>
                    <a:pt x="0" y="20"/>
                  </a:cubicBezTo>
                  <a:cubicBezTo>
                    <a:pt x="0" y="14"/>
                    <a:pt x="2" y="9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1" y="0"/>
                    <a:pt x="36" y="1"/>
                    <a:pt x="41" y="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6" y="14"/>
                    <a:pt x="31" y="12"/>
                    <a:pt x="25" y="12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21"/>
                    <a:pt x="17" y="23"/>
                    <a:pt x="18" y="24"/>
                  </a:cubicBezTo>
                  <a:cubicBezTo>
                    <a:pt x="19" y="26"/>
                    <a:pt x="22" y="27"/>
                    <a:pt x="26" y="29"/>
                  </a:cubicBezTo>
                  <a:cubicBezTo>
                    <a:pt x="32" y="32"/>
                    <a:pt x="37" y="35"/>
                    <a:pt x="39" y="38"/>
                  </a:cubicBezTo>
                  <a:cubicBezTo>
                    <a:pt x="42" y="41"/>
                    <a:pt x="43" y="45"/>
                    <a:pt x="4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Freeform 105"/>
            <p:cNvSpPr>
              <a:spLocks noEditPoints="1"/>
            </p:cNvSpPr>
            <p:nvPr/>
          </p:nvSpPr>
          <p:spPr bwMode="auto">
            <a:xfrm>
              <a:off x="9509125" y="3143251"/>
              <a:ext cx="244475" cy="319088"/>
            </a:xfrm>
            <a:custGeom>
              <a:avLst/>
              <a:gdLst>
                <a:gd name="T0" fmla="*/ 65 w 65"/>
                <a:gd name="T1" fmla="*/ 34 h 85"/>
                <a:gd name="T2" fmla="*/ 60 w 65"/>
                <a:gd name="T3" fmla="*/ 55 h 85"/>
                <a:gd name="T4" fmla="*/ 45 w 65"/>
                <a:gd name="T5" fmla="*/ 67 h 85"/>
                <a:gd name="T6" fmla="*/ 64 w 65"/>
                <a:gd name="T7" fmla="*/ 85 h 85"/>
                <a:gd name="T8" fmla="*/ 45 w 65"/>
                <a:gd name="T9" fmla="*/ 85 h 85"/>
                <a:gd name="T10" fmla="*/ 31 w 65"/>
                <a:gd name="T11" fmla="*/ 69 h 85"/>
                <a:gd name="T12" fmla="*/ 15 w 65"/>
                <a:gd name="T13" fmla="*/ 65 h 85"/>
                <a:gd name="T14" fmla="*/ 4 w 65"/>
                <a:gd name="T15" fmla="*/ 53 h 85"/>
                <a:gd name="T16" fmla="*/ 0 w 65"/>
                <a:gd name="T17" fmla="*/ 36 h 85"/>
                <a:gd name="T18" fmla="*/ 4 w 65"/>
                <a:gd name="T19" fmla="*/ 17 h 85"/>
                <a:gd name="T20" fmla="*/ 16 w 65"/>
                <a:gd name="T21" fmla="*/ 5 h 85"/>
                <a:gd name="T22" fmla="*/ 33 w 65"/>
                <a:gd name="T23" fmla="*/ 0 h 85"/>
                <a:gd name="T24" fmla="*/ 50 w 65"/>
                <a:gd name="T25" fmla="*/ 5 h 85"/>
                <a:gd name="T26" fmla="*/ 61 w 65"/>
                <a:gd name="T27" fmla="*/ 17 h 85"/>
                <a:gd name="T28" fmla="*/ 65 w 65"/>
                <a:gd name="T29" fmla="*/ 34 h 85"/>
                <a:gd name="T30" fmla="*/ 49 w 65"/>
                <a:gd name="T31" fmla="*/ 35 h 85"/>
                <a:gd name="T32" fmla="*/ 45 w 65"/>
                <a:gd name="T33" fmla="*/ 19 h 85"/>
                <a:gd name="T34" fmla="*/ 33 w 65"/>
                <a:gd name="T35" fmla="*/ 13 h 85"/>
                <a:gd name="T36" fmla="*/ 20 w 65"/>
                <a:gd name="T37" fmla="*/ 19 h 85"/>
                <a:gd name="T38" fmla="*/ 16 w 65"/>
                <a:gd name="T39" fmla="*/ 35 h 85"/>
                <a:gd name="T40" fmla="*/ 20 w 65"/>
                <a:gd name="T41" fmla="*/ 51 h 85"/>
                <a:gd name="T42" fmla="*/ 32 w 65"/>
                <a:gd name="T43" fmla="*/ 56 h 85"/>
                <a:gd name="T44" fmla="*/ 45 w 65"/>
                <a:gd name="T45" fmla="*/ 51 h 85"/>
                <a:gd name="T46" fmla="*/ 49 w 65"/>
                <a:gd name="T47" fmla="*/ 3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85">
                  <a:moveTo>
                    <a:pt x="65" y="34"/>
                  </a:moveTo>
                  <a:cubicBezTo>
                    <a:pt x="65" y="42"/>
                    <a:pt x="63" y="49"/>
                    <a:pt x="60" y="55"/>
                  </a:cubicBezTo>
                  <a:cubicBezTo>
                    <a:pt x="56" y="61"/>
                    <a:pt x="51" y="65"/>
                    <a:pt x="45" y="67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5" y="69"/>
                    <a:pt x="20" y="68"/>
                    <a:pt x="15" y="65"/>
                  </a:cubicBezTo>
                  <a:cubicBezTo>
                    <a:pt x="10" y="62"/>
                    <a:pt x="6" y="58"/>
                    <a:pt x="4" y="53"/>
                  </a:cubicBezTo>
                  <a:cubicBezTo>
                    <a:pt x="1" y="48"/>
                    <a:pt x="0" y="42"/>
                    <a:pt x="0" y="36"/>
                  </a:cubicBezTo>
                  <a:cubicBezTo>
                    <a:pt x="0" y="29"/>
                    <a:pt x="1" y="23"/>
                    <a:pt x="4" y="17"/>
                  </a:cubicBezTo>
                  <a:cubicBezTo>
                    <a:pt x="7" y="12"/>
                    <a:pt x="11" y="8"/>
                    <a:pt x="16" y="5"/>
                  </a:cubicBezTo>
                  <a:cubicBezTo>
                    <a:pt x="21" y="2"/>
                    <a:pt x="27" y="0"/>
                    <a:pt x="33" y="0"/>
                  </a:cubicBezTo>
                  <a:cubicBezTo>
                    <a:pt x="40" y="0"/>
                    <a:pt x="45" y="2"/>
                    <a:pt x="50" y="5"/>
                  </a:cubicBezTo>
                  <a:cubicBezTo>
                    <a:pt x="55" y="7"/>
                    <a:pt x="58" y="11"/>
                    <a:pt x="61" y="17"/>
                  </a:cubicBezTo>
                  <a:cubicBezTo>
                    <a:pt x="64" y="22"/>
                    <a:pt x="65" y="28"/>
                    <a:pt x="65" y="34"/>
                  </a:cubicBezTo>
                  <a:close/>
                  <a:moveTo>
                    <a:pt x="49" y="35"/>
                  </a:moveTo>
                  <a:cubicBezTo>
                    <a:pt x="49" y="29"/>
                    <a:pt x="48" y="23"/>
                    <a:pt x="45" y="19"/>
                  </a:cubicBezTo>
                  <a:cubicBezTo>
                    <a:pt x="42" y="15"/>
                    <a:pt x="38" y="13"/>
                    <a:pt x="33" y="13"/>
                  </a:cubicBezTo>
                  <a:cubicBezTo>
                    <a:pt x="28" y="13"/>
                    <a:pt x="23" y="15"/>
                    <a:pt x="20" y="19"/>
                  </a:cubicBezTo>
                  <a:cubicBezTo>
                    <a:pt x="17" y="23"/>
                    <a:pt x="16" y="28"/>
                    <a:pt x="16" y="35"/>
                  </a:cubicBezTo>
                  <a:cubicBezTo>
                    <a:pt x="16" y="41"/>
                    <a:pt x="17" y="47"/>
                    <a:pt x="20" y="51"/>
                  </a:cubicBezTo>
                  <a:cubicBezTo>
                    <a:pt x="23" y="54"/>
                    <a:pt x="27" y="56"/>
                    <a:pt x="32" y="56"/>
                  </a:cubicBezTo>
                  <a:cubicBezTo>
                    <a:pt x="38" y="56"/>
                    <a:pt x="42" y="55"/>
                    <a:pt x="45" y="51"/>
                  </a:cubicBezTo>
                  <a:cubicBezTo>
                    <a:pt x="48" y="47"/>
                    <a:pt x="49" y="42"/>
                    <a:pt x="4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9794875" y="3149601"/>
              <a:ext cx="150813" cy="249238"/>
            </a:xfrm>
            <a:custGeom>
              <a:avLst/>
              <a:gdLst>
                <a:gd name="T0" fmla="*/ 95 w 95"/>
                <a:gd name="T1" fmla="*/ 157 h 157"/>
                <a:gd name="T2" fmla="*/ 0 w 95"/>
                <a:gd name="T3" fmla="*/ 157 h 157"/>
                <a:gd name="T4" fmla="*/ 0 w 95"/>
                <a:gd name="T5" fmla="*/ 0 h 157"/>
                <a:gd name="T6" fmla="*/ 35 w 95"/>
                <a:gd name="T7" fmla="*/ 0 h 157"/>
                <a:gd name="T8" fmla="*/ 35 w 95"/>
                <a:gd name="T9" fmla="*/ 129 h 157"/>
                <a:gd name="T10" fmla="*/ 95 w 95"/>
                <a:gd name="T11" fmla="*/ 129 h 157"/>
                <a:gd name="T12" fmla="*/ 95 w 95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7">
                  <a:moveTo>
                    <a:pt x="95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29"/>
                  </a:lnTo>
                  <a:lnTo>
                    <a:pt x="95" y="129"/>
                  </a:lnTo>
                  <a:lnTo>
                    <a:pt x="95" y="1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900288" y="2375224"/>
            <a:ext cx="3463262" cy="1977604"/>
            <a:chOff x="4803775" y="2328863"/>
            <a:chExt cx="3395663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03775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078413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535738" y="3143251"/>
              <a:ext cx="296863" cy="30163"/>
            </a:xfrm>
            <a:custGeom>
              <a:avLst/>
              <a:gdLst>
                <a:gd name="T0" fmla="*/ 165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5 w 187"/>
                <a:gd name="T7" fmla="*/ 0 h 19"/>
                <a:gd name="T8" fmla="*/ 165 w 187"/>
                <a:gd name="T9" fmla="*/ 19 h 19"/>
                <a:gd name="T10" fmla="*/ 165 w 187"/>
                <a:gd name="T11" fmla="*/ 19 h 19"/>
                <a:gd name="T12" fmla="*/ 165 w 187"/>
                <a:gd name="T13" fmla="*/ 19 h 19"/>
                <a:gd name="T14" fmla="*/ 165 w 187"/>
                <a:gd name="T15" fmla="*/ 0 h 19"/>
                <a:gd name="T16" fmla="*/ 165 w 187"/>
                <a:gd name="T17" fmla="*/ 0 h 19"/>
                <a:gd name="T18" fmla="*/ 165 w 187"/>
                <a:gd name="T19" fmla="*/ 19 h 19"/>
                <a:gd name="T20" fmla="*/ 111 w 187"/>
                <a:gd name="T21" fmla="*/ 19 h 19"/>
                <a:gd name="T22" fmla="*/ 146 w 187"/>
                <a:gd name="T23" fmla="*/ 19 h 19"/>
                <a:gd name="T24" fmla="*/ 146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4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4 w 187"/>
                <a:gd name="T47" fmla="*/ 0 h 19"/>
                <a:gd name="T48" fmla="*/ 54 w 187"/>
                <a:gd name="T49" fmla="*/ 19 h 19"/>
                <a:gd name="T50" fmla="*/ 54 w 187"/>
                <a:gd name="T51" fmla="*/ 19 h 19"/>
                <a:gd name="T52" fmla="*/ 54 w 187"/>
                <a:gd name="T53" fmla="*/ 19 h 19"/>
                <a:gd name="T54" fmla="*/ 54 w 187"/>
                <a:gd name="T55" fmla="*/ 0 h 19"/>
                <a:gd name="T56" fmla="*/ 54 w 187"/>
                <a:gd name="T57" fmla="*/ 0 h 19"/>
                <a:gd name="T58" fmla="*/ 54 w 187"/>
                <a:gd name="T59" fmla="*/ 19 h 19"/>
                <a:gd name="T60" fmla="*/ 0 w 187"/>
                <a:gd name="T61" fmla="*/ 19 h 19"/>
                <a:gd name="T62" fmla="*/ 35 w 187"/>
                <a:gd name="T63" fmla="*/ 19 h 19"/>
                <a:gd name="T64" fmla="*/ 35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5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65" y="19"/>
                  </a:moveTo>
                  <a:lnTo>
                    <a:pt x="165" y="19"/>
                  </a:lnTo>
                  <a:lnTo>
                    <a:pt x="165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11" y="19"/>
                  </a:moveTo>
                  <a:lnTo>
                    <a:pt x="146" y="19"/>
                  </a:lnTo>
                  <a:lnTo>
                    <a:pt x="146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4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54" y="19"/>
                  </a:moveTo>
                  <a:lnTo>
                    <a:pt x="54" y="19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0" y="19"/>
                  </a:moveTo>
                  <a:lnTo>
                    <a:pt x="35" y="1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810375" y="30829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99138" y="24558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330825" y="2455863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5708650" y="4048126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5780088" y="4048126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24681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302375" y="4048126"/>
              <a:ext cx="92493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to structu</a:t>
              </a:r>
              <a:endParaRPr lang="en-US" altLang="en-US" sz="1836" kern="0"/>
            </a:p>
          </p:txBody>
        </p:sp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7215188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7270750" y="4048126"/>
              <a:ext cx="58189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ed data</a:t>
              </a:r>
              <a:endParaRPr lang="en-US" altLang="en-US" sz="1836" kern="0"/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5353050" y="2328863"/>
              <a:ext cx="2846388" cy="1657350"/>
            </a:xfrm>
            <a:custGeom>
              <a:avLst/>
              <a:gdLst>
                <a:gd name="T0" fmla="*/ 158 w 758"/>
                <a:gd name="T1" fmla="*/ 8 h 440"/>
                <a:gd name="T2" fmla="*/ 197 w 758"/>
                <a:gd name="T3" fmla="*/ 9 h 440"/>
                <a:gd name="T4" fmla="*/ 220 w 758"/>
                <a:gd name="T5" fmla="*/ 8 h 440"/>
                <a:gd name="T6" fmla="*/ 265 w 758"/>
                <a:gd name="T7" fmla="*/ 0 h 440"/>
                <a:gd name="T8" fmla="*/ 273 w 758"/>
                <a:gd name="T9" fmla="*/ 8 h 440"/>
                <a:gd name="T10" fmla="*/ 311 w 758"/>
                <a:gd name="T11" fmla="*/ 0 h 440"/>
                <a:gd name="T12" fmla="*/ 341 w 758"/>
                <a:gd name="T13" fmla="*/ 0 h 440"/>
                <a:gd name="T14" fmla="*/ 380 w 758"/>
                <a:gd name="T15" fmla="*/ 8 h 440"/>
                <a:gd name="T16" fmla="*/ 425 w 758"/>
                <a:gd name="T17" fmla="*/ 0 h 440"/>
                <a:gd name="T18" fmla="*/ 433 w 758"/>
                <a:gd name="T19" fmla="*/ 8 h 440"/>
                <a:gd name="T20" fmla="*/ 471 w 758"/>
                <a:gd name="T21" fmla="*/ 0 h 440"/>
                <a:gd name="T22" fmla="*/ 501 w 758"/>
                <a:gd name="T23" fmla="*/ 0 h 440"/>
                <a:gd name="T24" fmla="*/ 539 w 758"/>
                <a:gd name="T25" fmla="*/ 8 h 440"/>
                <a:gd name="T26" fmla="*/ 585 w 758"/>
                <a:gd name="T27" fmla="*/ 4 h 440"/>
                <a:gd name="T28" fmla="*/ 591 w 758"/>
                <a:gd name="T29" fmla="*/ 13 h 440"/>
                <a:gd name="T30" fmla="*/ 630 w 758"/>
                <a:gd name="T31" fmla="*/ 18 h 440"/>
                <a:gd name="T32" fmla="*/ 657 w 758"/>
                <a:gd name="T33" fmla="*/ 33 h 440"/>
                <a:gd name="T34" fmla="*/ 683 w 758"/>
                <a:gd name="T35" fmla="*/ 62 h 440"/>
                <a:gd name="T36" fmla="*/ 719 w 758"/>
                <a:gd name="T37" fmla="*/ 91 h 440"/>
                <a:gd name="T38" fmla="*/ 716 w 758"/>
                <a:gd name="T39" fmla="*/ 101 h 440"/>
                <a:gd name="T40" fmla="*/ 741 w 758"/>
                <a:gd name="T41" fmla="*/ 131 h 440"/>
                <a:gd name="T42" fmla="*/ 751 w 758"/>
                <a:gd name="T43" fmla="*/ 161 h 440"/>
                <a:gd name="T44" fmla="*/ 750 w 758"/>
                <a:gd name="T45" fmla="*/ 199 h 440"/>
                <a:gd name="T46" fmla="*/ 750 w 758"/>
                <a:gd name="T47" fmla="*/ 222 h 440"/>
                <a:gd name="T48" fmla="*/ 754 w 758"/>
                <a:gd name="T49" fmla="*/ 268 h 440"/>
                <a:gd name="T50" fmla="*/ 744 w 758"/>
                <a:gd name="T51" fmla="*/ 274 h 440"/>
                <a:gd name="T52" fmla="*/ 740 w 758"/>
                <a:gd name="T53" fmla="*/ 312 h 440"/>
                <a:gd name="T54" fmla="*/ 725 w 758"/>
                <a:gd name="T55" fmla="*/ 339 h 440"/>
                <a:gd name="T56" fmla="*/ 696 w 758"/>
                <a:gd name="T57" fmla="*/ 365 h 440"/>
                <a:gd name="T58" fmla="*/ 667 w 758"/>
                <a:gd name="T59" fmla="*/ 401 h 440"/>
                <a:gd name="T60" fmla="*/ 656 w 758"/>
                <a:gd name="T61" fmla="*/ 399 h 440"/>
                <a:gd name="T62" fmla="*/ 626 w 758"/>
                <a:gd name="T63" fmla="*/ 423 h 440"/>
                <a:gd name="T64" fmla="*/ 597 w 758"/>
                <a:gd name="T65" fmla="*/ 433 h 440"/>
                <a:gd name="T66" fmla="*/ 558 w 758"/>
                <a:gd name="T67" fmla="*/ 432 h 440"/>
                <a:gd name="T68" fmla="*/ 535 w 758"/>
                <a:gd name="T69" fmla="*/ 432 h 440"/>
                <a:gd name="T70" fmla="*/ 490 w 758"/>
                <a:gd name="T71" fmla="*/ 440 h 440"/>
                <a:gd name="T72" fmla="*/ 482 w 758"/>
                <a:gd name="T73" fmla="*/ 432 h 440"/>
                <a:gd name="T74" fmla="*/ 444 w 758"/>
                <a:gd name="T75" fmla="*/ 440 h 440"/>
                <a:gd name="T76" fmla="*/ 414 w 758"/>
                <a:gd name="T77" fmla="*/ 440 h 440"/>
                <a:gd name="T78" fmla="*/ 376 w 758"/>
                <a:gd name="T79" fmla="*/ 432 h 440"/>
                <a:gd name="T80" fmla="*/ 330 w 758"/>
                <a:gd name="T81" fmla="*/ 440 h 440"/>
                <a:gd name="T82" fmla="*/ 322 w 758"/>
                <a:gd name="T83" fmla="*/ 432 h 440"/>
                <a:gd name="T84" fmla="*/ 284 w 758"/>
                <a:gd name="T85" fmla="*/ 440 h 440"/>
                <a:gd name="T86" fmla="*/ 254 w 758"/>
                <a:gd name="T87" fmla="*/ 440 h 440"/>
                <a:gd name="T88" fmla="*/ 216 w 758"/>
                <a:gd name="T89" fmla="*/ 432 h 440"/>
                <a:gd name="T90" fmla="*/ 170 w 758"/>
                <a:gd name="T91" fmla="*/ 435 h 440"/>
                <a:gd name="T92" fmla="*/ 164 w 758"/>
                <a:gd name="T93" fmla="*/ 426 h 440"/>
                <a:gd name="T94" fmla="*/ 126 w 758"/>
                <a:gd name="T95" fmla="*/ 421 h 440"/>
                <a:gd name="T96" fmla="*/ 99 w 758"/>
                <a:gd name="T97" fmla="*/ 406 h 440"/>
                <a:gd name="T98" fmla="*/ 73 w 758"/>
                <a:gd name="T99" fmla="*/ 376 h 440"/>
                <a:gd name="T100" fmla="*/ 38 w 758"/>
                <a:gd name="T101" fmla="*/ 347 h 440"/>
                <a:gd name="T102" fmla="*/ 40 w 758"/>
                <a:gd name="T103" fmla="*/ 336 h 440"/>
                <a:gd name="T104" fmla="*/ 16 w 758"/>
                <a:gd name="T105" fmla="*/ 306 h 440"/>
                <a:gd name="T106" fmla="*/ 6 w 758"/>
                <a:gd name="T107" fmla="*/ 277 h 440"/>
                <a:gd name="T108" fmla="*/ 8 w 758"/>
                <a:gd name="T109" fmla="*/ 238 h 440"/>
                <a:gd name="T110" fmla="*/ 8 w 758"/>
                <a:gd name="T111" fmla="*/ 215 h 440"/>
                <a:gd name="T112" fmla="*/ 5 w 758"/>
                <a:gd name="T113" fmla="*/ 169 h 440"/>
                <a:gd name="T114" fmla="*/ 14 w 758"/>
                <a:gd name="T115" fmla="*/ 164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8" h="440">
                  <a:moveTo>
                    <a:pt x="151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3" y="17"/>
                    <a:pt x="153" y="17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74" y="4"/>
                  </a:moveTo>
                  <a:cubicBezTo>
                    <a:pt x="168" y="5"/>
                    <a:pt x="163" y="6"/>
                    <a:pt x="158" y="8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5" y="14"/>
                    <a:pt x="170" y="13"/>
                    <a:pt x="175" y="12"/>
                  </a:cubicBezTo>
                  <a:cubicBezTo>
                    <a:pt x="174" y="4"/>
                    <a:pt x="174" y="4"/>
                    <a:pt x="174" y="4"/>
                  </a:cubicBezTo>
                  <a:close/>
                  <a:moveTo>
                    <a:pt x="197" y="1"/>
                  </a:moveTo>
                  <a:cubicBezTo>
                    <a:pt x="191" y="1"/>
                    <a:pt x="186" y="2"/>
                    <a:pt x="181" y="3"/>
                  </a:cubicBezTo>
                  <a:cubicBezTo>
                    <a:pt x="182" y="10"/>
                    <a:pt x="182" y="10"/>
                    <a:pt x="182" y="10"/>
                  </a:cubicBezTo>
                  <a:cubicBezTo>
                    <a:pt x="187" y="10"/>
                    <a:pt x="192" y="9"/>
                    <a:pt x="197" y="9"/>
                  </a:cubicBezTo>
                  <a:lnTo>
                    <a:pt x="197" y="1"/>
                  </a:lnTo>
                  <a:close/>
                  <a:moveTo>
                    <a:pt x="220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1" y="0"/>
                    <a:pt x="208" y="0"/>
                    <a:pt x="204" y="0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8" y="8"/>
                    <a:pt x="211" y="8"/>
                    <a:pt x="214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0" y="0"/>
                    <a:pt x="220" y="0"/>
                    <a:pt x="220" y="0"/>
                  </a:cubicBezTo>
                  <a:close/>
                  <a:moveTo>
                    <a:pt x="243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43" y="8"/>
                    <a:pt x="243" y="8"/>
                    <a:pt x="243" y="8"/>
                  </a:cubicBezTo>
                  <a:lnTo>
                    <a:pt x="243" y="0"/>
                  </a:lnTo>
                  <a:close/>
                  <a:moveTo>
                    <a:pt x="265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65" y="8"/>
                    <a:pt x="265" y="8"/>
                    <a:pt x="265" y="8"/>
                  </a:cubicBezTo>
                  <a:lnTo>
                    <a:pt x="265" y="0"/>
                  </a:lnTo>
                  <a:close/>
                  <a:moveTo>
                    <a:pt x="288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73" y="8"/>
                    <a:pt x="273" y="8"/>
                    <a:pt x="273" y="8"/>
                  </a:cubicBezTo>
                  <a:cubicBezTo>
                    <a:pt x="288" y="8"/>
                    <a:pt x="288" y="8"/>
                    <a:pt x="288" y="8"/>
                  </a:cubicBezTo>
                  <a:lnTo>
                    <a:pt x="288" y="0"/>
                  </a:lnTo>
                  <a:close/>
                  <a:moveTo>
                    <a:pt x="311" y="0"/>
                  </a:moveTo>
                  <a:cubicBezTo>
                    <a:pt x="296" y="0"/>
                    <a:pt x="296" y="0"/>
                    <a:pt x="296" y="0"/>
                  </a:cubicBezTo>
                  <a:cubicBezTo>
                    <a:pt x="296" y="8"/>
                    <a:pt x="296" y="8"/>
                    <a:pt x="296" y="8"/>
                  </a:cubicBezTo>
                  <a:cubicBezTo>
                    <a:pt x="311" y="8"/>
                    <a:pt x="311" y="8"/>
                    <a:pt x="311" y="8"/>
                  </a:cubicBezTo>
                  <a:lnTo>
                    <a:pt x="311" y="0"/>
                  </a:lnTo>
                  <a:close/>
                  <a:moveTo>
                    <a:pt x="334" y="0"/>
                  </a:moveTo>
                  <a:cubicBezTo>
                    <a:pt x="319" y="0"/>
                    <a:pt x="319" y="0"/>
                    <a:pt x="319" y="0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34" y="8"/>
                    <a:pt x="334" y="8"/>
                    <a:pt x="334" y="8"/>
                  </a:cubicBezTo>
                  <a:lnTo>
                    <a:pt x="334" y="0"/>
                  </a:lnTo>
                  <a:close/>
                  <a:moveTo>
                    <a:pt x="357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341" y="8"/>
                    <a:pt x="341" y="8"/>
                    <a:pt x="341" y="8"/>
                  </a:cubicBezTo>
                  <a:cubicBezTo>
                    <a:pt x="357" y="8"/>
                    <a:pt x="357" y="8"/>
                    <a:pt x="357" y="8"/>
                  </a:cubicBezTo>
                  <a:lnTo>
                    <a:pt x="357" y="0"/>
                  </a:lnTo>
                  <a:close/>
                  <a:moveTo>
                    <a:pt x="380" y="0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64" y="8"/>
                    <a:pt x="364" y="8"/>
                    <a:pt x="364" y="8"/>
                  </a:cubicBezTo>
                  <a:cubicBezTo>
                    <a:pt x="380" y="8"/>
                    <a:pt x="380" y="8"/>
                    <a:pt x="380" y="8"/>
                  </a:cubicBezTo>
                  <a:lnTo>
                    <a:pt x="380" y="0"/>
                  </a:lnTo>
                  <a:close/>
                  <a:moveTo>
                    <a:pt x="402" y="0"/>
                  </a:moveTo>
                  <a:cubicBezTo>
                    <a:pt x="387" y="0"/>
                    <a:pt x="387" y="0"/>
                    <a:pt x="387" y="0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402" y="8"/>
                    <a:pt x="402" y="8"/>
                    <a:pt x="402" y="8"/>
                  </a:cubicBezTo>
                  <a:lnTo>
                    <a:pt x="402" y="0"/>
                  </a:lnTo>
                  <a:close/>
                  <a:moveTo>
                    <a:pt x="425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10" y="8"/>
                    <a:pt x="410" y="8"/>
                    <a:pt x="410" y="8"/>
                  </a:cubicBezTo>
                  <a:cubicBezTo>
                    <a:pt x="425" y="8"/>
                    <a:pt x="425" y="8"/>
                    <a:pt x="425" y="8"/>
                  </a:cubicBezTo>
                  <a:lnTo>
                    <a:pt x="425" y="0"/>
                  </a:lnTo>
                  <a:close/>
                  <a:moveTo>
                    <a:pt x="448" y="0"/>
                  </a:moveTo>
                  <a:cubicBezTo>
                    <a:pt x="433" y="0"/>
                    <a:pt x="433" y="0"/>
                    <a:pt x="433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48" y="8"/>
                    <a:pt x="448" y="8"/>
                    <a:pt x="448" y="8"/>
                  </a:cubicBezTo>
                  <a:lnTo>
                    <a:pt x="448" y="0"/>
                  </a:lnTo>
                  <a:close/>
                  <a:moveTo>
                    <a:pt x="471" y="0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71" y="8"/>
                    <a:pt x="471" y="8"/>
                    <a:pt x="471" y="8"/>
                  </a:cubicBezTo>
                  <a:lnTo>
                    <a:pt x="471" y="0"/>
                  </a:lnTo>
                  <a:close/>
                  <a:moveTo>
                    <a:pt x="494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94" y="8"/>
                    <a:pt x="494" y="8"/>
                    <a:pt x="494" y="8"/>
                  </a:cubicBezTo>
                  <a:lnTo>
                    <a:pt x="494" y="0"/>
                  </a:lnTo>
                  <a:close/>
                  <a:moveTo>
                    <a:pt x="516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501" y="8"/>
                    <a:pt x="501" y="8"/>
                    <a:pt x="501" y="8"/>
                  </a:cubicBezTo>
                  <a:cubicBezTo>
                    <a:pt x="516" y="8"/>
                    <a:pt x="516" y="8"/>
                    <a:pt x="516" y="8"/>
                  </a:cubicBezTo>
                  <a:lnTo>
                    <a:pt x="516" y="0"/>
                  </a:lnTo>
                  <a:close/>
                  <a:moveTo>
                    <a:pt x="539" y="0"/>
                  </a:moveTo>
                  <a:cubicBezTo>
                    <a:pt x="524" y="0"/>
                    <a:pt x="524" y="0"/>
                    <a:pt x="524" y="0"/>
                  </a:cubicBezTo>
                  <a:cubicBezTo>
                    <a:pt x="524" y="8"/>
                    <a:pt x="524" y="8"/>
                    <a:pt x="524" y="8"/>
                  </a:cubicBezTo>
                  <a:cubicBezTo>
                    <a:pt x="539" y="8"/>
                    <a:pt x="539" y="8"/>
                    <a:pt x="539" y="8"/>
                  </a:cubicBezTo>
                  <a:lnTo>
                    <a:pt x="539" y="0"/>
                  </a:lnTo>
                  <a:close/>
                  <a:moveTo>
                    <a:pt x="562" y="1"/>
                  </a:moveTo>
                  <a:cubicBezTo>
                    <a:pt x="557" y="0"/>
                    <a:pt x="552" y="0"/>
                    <a:pt x="547" y="0"/>
                  </a:cubicBezTo>
                  <a:cubicBezTo>
                    <a:pt x="547" y="8"/>
                    <a:pt x="547" y="8"/>
                    <a:pt x="547" y="8"/>
                  </a:cubicBezTo>
                  <a:cubicBezTo>
                    <a:pt x="552" y="8"/>
                    <a:pt x="557" y="8"/>
                    <a:pt x="562" y="9"/>
                  </a:cubicBezTo>
                  <a:cubicBezTo>
                    <a:pt x="562" y="1"/>
                    <a:pt x="562" y="1"/>
                    <a:pt x="562" y="1"/>
                  </a:cubicBezTo>
                  <a:close/>
                  <a:moveTo>
                    <a:pt x="585" y="4"/>
                  </a:moveTo>
                  <a:cubicBezTo>
                    <a:pt x="580" y="3"/>
                    <a:pt x="575" y="2"/>
                    <a:pt x="570" y="2"/>
                  </a:cubicBezTo>
                  <a:cubicBezTo>
                    <a:pt x="569" y="9"/>
                    <a:pt x="569" y="9"/>
                    <a:pt x="569" y="9"/>
                  </a:cubicBezTo>
                  <a:cubicBezTo>
                    <a:pt x="574" y="10"/>
                    <a:pt x="579" y="11"/>
                    <a:pt x="584" y="12"/>
                  </a:cubicBezTo>
                  <a:lnTo>
                    <a:pt x="585" y="4"/>
                  </a:lnTo>
                  <a:close/>
                  <a:moveTo>
                    <a:pt x="608" y="10"/>
                  </a:moveTo>
                  <a:cubicBezTo>
                    <a:pt x="603" y="8"/>
                    <a:pt x="598" y="7"/>
                    <a:pt x="593" y="6"/>
                  </a:cubicBezTo>
                  <a:cubicBezTo>
                    <a:pt x="591" y="13"/>
                    <a:pt x="591" y="13"/>
                    <a:pt x="591" y="13"/>
                  </a:cubicBezTo>
                  <a:cubicBezTo>
                    <a:pt x="596" y="15"/>
                    <a:pt x="601" y="16"/>
                    <a:pt x="606" y="17"/>
                  </a:cubicBezTo>
                  <a:lnTo>
                    <a:pt x="608" y="10"/>
                  </a:lnTo>
                  <a:close/>
                  <a:moveTo>
                    <a:pt x="630" y="18"/>
                  </a:moveTo>
                  <a:cubicBezTo>
                    <a:pt x="625" y="16"/>
                    <a:pt x="620" y="14"/>
                    <a:pt x="615" y="12"/>
                  </a:cubicBezTo>
                  <a:cubicBezTo>
                    <a:pt x="613" y="20"/>
                    <a:pt x="613" y="20"/>
                    <a:pt x="613" y="20"/>
                  </a:cubicBezTo>
                  <a:cubicBezTo>
                    <a:pt x="617" y="21"/>
                    <a:pt x="622" y="23"/>
                    <a:pt x="627" y="25"/>
                  </a:cubicBezTo>
                  <a:cubicBezTo>
                    <a:pt x="630" y="18"/>
                    <a:pt x="630" y="18"/>
                    <a:pt x="630" y="18"/>
                  </a:cubicBezTo>
                  <a:close/>
                  <a:moveTo>
                    <a:pt x="650" y="29"/>
                  </a:moveTo>
                  <a:cubicBezTo>
                    <a:pt x="646" y="26"/>
                    <a:pt x="641" y="24"/>
                    <a:pt x="637" y="21"/>
                  </a:cubicBezTo>
                  <a:cubicBezTo>
                    <a:pt x="633" y="28"/>
                    <a:pt x="633" y="28"/>
                    <a:pt x="633" y="28"/>
                  </a:cubicBezTo>
                  <a:cubicBezTo>
                    <a:pt x="638" y="31"/>
                    <a:pt x="642" y="33"/>
                    <a:pt x="646" y="35"/>
                  </a:cubicBezTo>
                  <a:lnTo>
                    <a:pt x="650" y="29"/>
                  </a:lnTo>
                  <a:close/>
                  <a:moveTo>
                    <a:pt x="670" y="41"/>
                  </a:moveTo>
                  <a:cubicBezTo>
                    <a:pt x="666" y="38"/>
                    <a:pt x="661" y="35"/>
                    <a:pt x="657" y="33"/>
                  </a:cubicBezTo>
                  <a:cubicBezTo>
                    <a:pt x="653" y="39"/>
                    <a:pt x="653" y="39"/>
                    <a:pt x="653" y="39"/>
                  </a:cubicBezTo>
                  <a:cubicBezTo>
                    <a:pt x="657" y="42"/>
                    <a:pt x="661" y="45"/>
                    <a:pt x="665" y="48"/>
                  </a:cubicBezTo>
                  <a:cubicBezTo>
                    <a:pt x="670" y="41"/>
                    <a:pt x="670" y="41"/>
                    <a:pt x="670" y="41"/>
                  </a:cubicBezTo>
                  <a:close/>
                  <a:moveTo>
                    <a:pt x="688" y="56"/>
                  </a:moveTo>
                  <a:cubicBezTo>
                    <a:pt x="684" y="53"/>
                    <a:pt x="680" y="49"/>
                    <a:pt x="676" y="46"/>
                  </a:cubicBezTo>
                  <a:cubicBezTo>
                    <a:pt x="671" y="52"/>
                    <a:pt x="671" y="52"/>
                    <a:pt x="671" y="52"/>
                  </a:cubicBezTo>
                  <a:cubicBezTo>
                    <a:pt x="675" y="55"/>
                    <a:pt x="679" y="58"/>
                    <a:pt x="683" y="62"/>
                  </a:cubicBezTo>
                  <a:cubicBezTo>
                    <a:pt x="688" y="56"/>
                    <a:pt x="688" y="56"/>
                    <a:pt x="688" y="56"/>
                  </a:cubicBezTo>
                  <a:close/>
                  <a:moveTo>
                    <a:pt x="704" y="73"/>
                  </a:moveTo>
                  <a:cubicBezTo>
                    <a:pt x="701" y="69"/>
                    <a:pt x="697" y="65"/>
                    <a:pt x="693" y="61"/>
                  </a:cubicBezTo>
                  <a:cubicBezTo>
                    <a:pt x="688" y="67"/>
                    <a:pt x="688" y="67"/>
                    <a:pt x="688" y="67"/>
                  </a:cubicBezTo>
                  <a:cubicBezTo>
                    <a:pt x="692" y="70"/>
                    <a:pt x="695" y="74"/>
                    <a:pt x="698" y="78"/>
                  </a:cubicBezTo>
                  <a:cubicBezTo>
                    <a:pt x="704" y="73"/>
                    <a:pt x="704" y="73"/>
                    <a:pt x="704" y="73"/>
                  </a:cubicBezTo>
                  <a:close/>
                  <a:moveTo>
                    <a:pt x="719" y="91"/>
                  </a:moveTo>
                  <a:cubicBezTo>
                    <a:pt x="716" y="87"/>
                    <a:pt x="712" y="82"/>
                    <a:pt x="709" y="78"/>
                  </a:cubicBezTo>
                  <a:cubicBezTo>
                    <a:pt x="703" y="83"/>
                    <a:pt x="703" y="83"/>
                    <a:pt x="703" y="83"/>
                  </a:cubicBezTo>
                  <a:cubicBezTo>
                    <a:pt x="706" y="87"/>
                    <a:pt x="709" y="91"/>
                    <a:pt x="712" y="95"/>
                  </a:cubicBezTo>
                  <a:cubicBezTo>
                    <a:pt x="719" y="91"/>
                    <a:pt x="719" y="91"/>
                    <a:pt x="719" y="91"/>
                  </a:cubicBezTo>
                  <a:close/>
                  <a:moveTo>
                    <a:pt x="731" y="110"/>
                  </a:moveTo>
                  <a:cubicBezTo>
                    <a:pt x="728" y="106"/>
                    <a:pt x="726" y="101"/>
                    <a:pt x="723" y="97"/>
                  </a:cubicBezTo>
                  <a:cubicBezTo>
                    <a:pt x="716" y="101"/>
                    <a:pt x="716" y="101"/>
                    <a:pt x="716" y="101"/>
                  </a:cubicBezTo>
                  <a:cubicBezTo>
                    <a:pt x="719" y="106"/>
                    <a:pt x="722" y="110"/>
                    <a:pt x="724" y="114"/>
                  </a:cubicBezTo>
                  <a:cubicBezTo>
                    <a:pt x="731" y="110"/>
                    <a:pt x="731" y="110"/>
                    <a:pt x="731" y="110"/>
                  </a:cubicBezTo>
                  <a:close/>
                  <a:moveTo>
                    <a:pt x="741" y="131"/>
                  </a:moveTo>
                  <a:cubicBezTo>
                    <a:pt x="739" y="127"/>
                    <a:pt x="737" y="122"/>
                    <a:pt x="735" y="117"/>
                  </a:cubicBezTo>
                  <a:cubicBezTo>
                    <a:pt x="728" y="121"/>
                    <a:pt x="728" y="121"/>
                    <a:pt x="728" y="121"/>
                  </a:cubicBezTo>
                  <a:cubicBezTo>
                    <a:pt x="730" y="125"/>
                    <a:pt x="732" y="130"/>
                    <a:pt x="734" y="134"/>
                  </a:cubicBezTo>
                  <a:cubicBezTo>
                    <a:pt x="741" y="131"/>
                    <a:pt x="741" y="131"/>
                    <a:pt x="741" y="131"/>
                  </a:cubicBezTo>
                  <a:close/>
                  <a:moveTo>
                    <a:pt x="749" y="153"/>
                  </a:moveTo>
                  <a:cubicBezTo>
                    <a:pt x="748" y="148"/>
                    <a:pt x="746" y="143"/>
                    <a:pt x="744" y="138"/>
                  </a:cubicBezTo>
                  <a:cubicBezTo>
                    <a:pt x="737" y="141"/>
                    <a:pt x="737" y="141"/>
                    <a:pt x="737" y="141"/>
                  </a:cubicBezTo>
                  <a:cubicBezTo>
                    <a:pt x="739" y="146"/>
                    <a:pt x="740" y="151"/>
                    <a:pt x="742" y="155"/>
                  </a:cubicBezTo>
                  <a:cubicBezTo>
                    <a:pt x="749" y="153"/>
                    <a:pt x="749" y="153"/>
                    <a:pt x="749" y="153"/>
                  </a:cubicBezTo>
                  <a:close/>
                  <a:moveTo>
                    <a:pt x="754" y="176"/>
                  </a:moveTo>
                  <a:cubicBezTo>
                    <a:pt x="753" y="171"/>
                    <a:pt x="752" y="166"/>
                    <a:pt x="751" y="161"/>
                  </a:cubicBezTo>
                  <a:cubicBezTo>
                    <a:pt x="744" y="163"/>
                    <a:pt x="744" y="163"/>
                    <a:pt x="744" y="163"/>
                  </a:cubicBezTo>
                  <a:cubicBezTo>
                    <a:pt x="745" y="167"/>
                    <a:pt x="746" y="172"/>
                    <a:pt x="747" y="177"/>
                  </a:cubicBezTo>
                  <a:cubicBezTo>
                    <a:pt x="754" y="176"/>
                    <a:pt x="754" y="176"/>
                    <a:pt x="754" y="176"/>
                  </a:cubicBezTo>
                  <a:close/>
                  <a:moveTo>
                    <a:pt x="757" y="199"/>
                  </a:moveTo>
                  <a:cubicBezTo>
                    <a:pt x="757" y="194"/>
                    <a:pt x="756" y="188"/>
                    <a:pt x="756" y="183"/>
                  </a:cubicBezTo>
                  <a:cubicBezTo>
                    <a:pt x="748" y="185"/>
                    <a:pt x="748" y="185"/>
                    <a:pt x="748" y="185"/>
                  </a:cubicBezTo>
                  <a:cubicBezTo>
                    <a:pt x="749" y="189"/>
                    <a:pt x="749" y="194"/>
                    <a:pt x="750" y="199"/>
                  </a:cubicBezTo>
                  <a:cubicBezTo>
                    <a:pt x="757" y="199"/>
                    <a:pt x="757" y="199"/>
                    <a:pt x="757" y="199"/>
                  </a:cubicBezTo>
                  <a:close/>
                  <a:moveTo>
                    <a:pt x="758" y="222"/>
                  </a:moveTo>
                  <a:cubicBezTo>
                    <a:pt x="758" y="214"/>
                    <a:pt x="758" y="214"/>
                    <a:pt x="758" y="214"/>
                  </a:cubicBezTo>
                  <a:cubicBezTo>
                    <a:pt x="758" y="212"/>
                    <a:pt x="758" y="209"/>
                    <a:pt x="758" y="207"/>
                  </a:cubicBezTo>
                  <a:cubicBezTo>
                    <a:pt x="750" y="207"/>
                    <a:pt x="750" y="207"/>
                    <a:pt x="750" y="207"/>
                  </a:cubicBezTo>
                  <a:cubicBezTo>
                    <a:pt x="750" y="209"/>
                    <a:pt x="750" y="212"/>
                    <a:pt x="750" y="214"/>
                  </a:cubicBezTo>
                  <a:cubicBezTo>
                    <a:pt x="750" y="222"/>
                    <a:pt x="750" y="222"/>
                    <a:pt x="750" y="222"/>
                  </a:cubicBezTo>
                  <a:cubicBezTo>
                    <a:pt x="758" y="222"/>
                    <a:pt x="758" y="222"/>
                    <a:pt x="758" y="222"/>
                  </a:cubicBezTo>
                  <a:close/>
                  <a:moveTo>
                    <a:pt x="757" y="245"/>
                  </a:moveTo>
                  <a:cubicBezTo>
                    <a:pt x="757" y="240"/>
                    <a:pt x="758" y="235"/>
                    <a:pt x="758" y="230"/>
                  </a:cubicBezTo>
                  <a:cubicBezTo>
                    <a:pt x="750" y="229"/>
                    <a:pt x="750" y="229"/>
                    <a:pt x="750" y="229"/>
                  </a:cubicBezTo>
                  <a:cubicBezTo>
                    <a:pt x="750" y="234"/>
                    <a:pt x="750" y="239"/>
                    <a:pt x="749" y="244"/>
                  </a:cubicBezTo>
                  <a:cubicBezTo>
                    <a:pt x="757" y="245"/>
                    <a:pt x="757" y="245"/>
                    <a:pt x="757" y="245"/>
                  </a:cubicBezTo>
                  <a:close/>
                  <a:moveTo>
                    <a:pt x="754" y="268"/>
                  </a:moveTo>
                  <a:cubicBezTo>
                    <a:pt x="755" y="263"/>
                    <a:pt x="756" y="258"/>
                    <a:pt x="756" y="253"/>
                  </a:cubicBezTo>
                  <a:cubicBezTo>
                    <a:pt x="749" y="252"/>
                    <a:pt x="749" y="252"/>
                    <a:pt x="749" y="252"/>
                  </a:cubicBezTo>
                  <a:cubicBezTo>
                    <a:pt x="748" y="257"/>
                    <a:pt x="747" y="262"/>
                    <a:pt x="746" y="266"/>
                  </a:cubicBezTo>
                  <a:cubicBezTo>
                    <a:pt x="754" y="268"/>
                    <a:pt x="754" y="268"/>
                    <a:pt x="754" y="268"/>
                  </a:cubicBezTo>
                  <a:close/>
                  <a:moveTo>
                    <a:pt x="748" y="291"/>
                  </a:moveTo>
                  <a:cubicBezTo>
                    <a:pt x="749" y="286"/>
                    <a:pt x="751" y="281"/>
                    <a:pt x="752" y="276"/>
                  </a:cubicBezTo>
                  <a:cubicBezTo>
                    <a:pt x="744" y="274"/>
                    <a:pt x="744" y="274"/>
                    <a:pt x="744" y="274"/>
                  </a:cubicBezTo>
                  <a:cubicBezTo>
                    <a:pt x="743" y="279"/>
                    <a:pt x="742" y="283"/>
                    <a:pt x="740" y="288"/>
                  </a:cubicBezTo>
                  <a:cubicBezTo>
                    <a:pt x="748" y="291"/>
                    <a:pt x="748" y="291"/>
                    <a:pt x="748" y="291"/>
                  </a:cubicBezTo>
                  <a:close/>
                  <a:moveTo>
                    <a:pt x="740" y="312"/>
                  </a:moveTo>
                  <a:cubicBezTo>
                    <a:pt x="742" y="308"/>
                    <a:pt x="744" y="303"/>
                    <a:pt x="745" y="298"/>
                  </a:cubicBezTo>
                  <a:cubicBezTo>
                    <a:pt x="738" y="295"/>
                    <a:pt x="738" y="295"/>
                    <a:pt x="738" y="295"/>
                  </a:cubicBezTo>
                  <a:cubicBezTo>
                    <a:pt x="736" y="300"/>
                    <a:pt x="735" y="305"/>
                    <a:pt x="733" y="309"/>
                  </a:cubicBezTo>
                  <a:cubicBezTo>
                    <a:pt x="740" y="312"/>
                    <a:pt x="740" y="312"/>
                    <a:pt x="740" y="312"/>
                  </a:cubicBezTo>
                  <a:close/>
                  <a:moveTo>
                    <a:pt x="729" y="333"/>
                  </a:moveTo>
                  <a:cubicBezTo>
                    <a:pt x="732" y="328"/>
                    <a:pt x="734" y="324"/>
                    <a:pt x="736" y="319"/>
                  </a:cubicBezTo>
                  <a:cubicBezTo>
                    <a:pt x="729" y="316"/>
                    <a:pt x="729" y="316"/>
                    <a:pt x="729" y="316"/>
                  </a:cubicBezTo>
                  <a:cubicBezTo>
                    <a:pt x="727" y="320"/>
                    <a:pt x="725" y="325"/>
                    <a:pt x="722" y="329"/>
                  </a:cubicBezTo>
                  <a:cubicBezTo>
                    <a:pt x="729" y="333"/>
                    <a:pt x="729" y="333"/>
                    <a:pt x="729" y="333"/>
                  </a:cubicBezTo>
                  <a:close/>
                  <a:moveTo>
                    <a:pt x="716" y="352"/>
                  </a:moveTo>
                  <a:cubicBezTo>
                    <a:pt x="719" y="348"/>
                    <a:pt x="722" y="344"/>
                    <a:pt x="725" y="339"/>
                  </a:cubicBezTo>
                  <a:cubicBezTo>
                    <a:pt x="719" y="335"/>
                    <a:pt x="719" y="335"/>
                    <a:pt x="719" y="335"/>
                  </a:cubicBezTo>
                  <a:cubicBezTo>
                    <a:pt x="716" y="340"/>
                    <a:pt x="713" y="344"/>
                    <a:pt x="710" y="348"/>
                  </a:cubicBezTo>
                  <a:cubicBezTo>
                    <a:pt x="716" y="352"/>
                    <a:pt x="716" y="352"/>
                    <a:pt x="716" y="352"/>
                  </a:cubicBezTo>
                  <a:close/>
                  <a:moveTo>
                    <a:pt x="702" y="370"/>
                  </a:moveTo>
                  <a:cubicBezTo>
                    <a:pt x="705" y="366"/>
                    <a:pt x="708" y="362"/>
                    <a:pt x="712" y="358"/>
                  </a:cubicBezTo>
                  <a:cubicBezTo>
                    <a:pt x="706" y="354"/>
                    <a:pt x="706" y="354"/>
                    <a:pt x="706" y="354"/>
                  </a:cubicBezTo>
                  <a:cubicBezTo>
                    <a:pt x="702" y="358"/>
                    <a:pt x="699" y="361"/>
                    <a:pt x="696" y="365"/>
                  </a:cubicBezTo>
                  <a:cubicBezTo>
                    <a:pt x="702" y="370"/>
                    <a:pt x="702" y="370"/>
                    <a:pt x="702" y="370"/>
                  </a:cubicBezTo>
                  <a:close/>
                  <a:moveTo>
                    <a:pt x="685" y="386"/>
                  </a:moveTo>
                  <a:cubicBezTo>
                    <a:pt x="689" y="383"/>
                    <a:pt x="693" y="380"/>
                    <a:pt x="696" y="376"/>
                  </a:cubicBezTo>
                  <a:cubicBezTo>
                    <a:pt x="691" y="370"/>
                    <a:pt x="691" y="370"/>
                    <a:pt x="691" y="370"/>
                  </a:cubicBezTo>
                  <a:cubicBezTo>
                    <a:pt x="687" y="374"/>
                    <a:pt x="684" y="377"/>
                    <a:pt x="680" y="381"/>
                  </a:cubicBezTo>
                  <a:cubicBezTo>
                    <a:pt x="685" y="386"/>
                    <a:pt x="685" y="386"/>
                    <a:pt x="685" y="386"/>
                  </a:cubicBezTo>
                  <a:close/>
                  <a:moveTo>
                    <a:pt x="667" y="401"/>
                  </a:moveTo>
                  <a:cubicBezTo>
                    <a:pt x="671" y="398"/>
                    <a:pt x="675" y="395"/>
                    <a:pt x="679" y="391"/>
                  </a:cubicBezTo>
                  <a:cubicBezTo>
                    <a:pt x="674" y="385"/>
                    <a:pt x="674" y="385"/>
                    <a:pt x="674" y="385"/>
                  </a:cubicBezTo>
                  <a:cubicBezTo>
                    <a:pt x="670" y="389"/>
                    <a:pt x="666" y="392"/>
                    <a:pt x="662" y="395"/>
                  </a:cubicBezTo>
                  <a:cubicBezTo>
                    <a:pt x="667" y="401"/>
                    <a:pt x="667" y="401"/>
                    <a:pt x="667" y="401"/>
                  </a:cubicBezTo>
                  <a:close/>
                  <a:moveTo>
                    <a:pt x="647" y="413"/>
                  </a:moveTo>
                  <a:cubicBezTo>
                    <a:pt x="652" y="411"/>
                    <a:pt x="656" y="408"/>
                    <a:pt x="660" y="405"/>
                  </a:cubicBezTo>
                  <a:cubicBezTo>
                    <a:pt x="656" y="399"/>
                    <a:pt x="656" y="399"/>
                    <a:pt x="656" y="399"/>
                  </a:cubicBezTo>
                  <a:cubicBezTo>
                    <a:pt x="652" y="401"/>
                    <a:pt x="648" y="404"/>
                    <a:pt x="643" y="406"/>
                  </a:cubicBezTo>
                  <a:cubicBezTo>
                    <a:pt x="647" y="413"/>
                    <a:pt x="647" y="413"/>
                    <a:pt x="647" y="413"/>
                  </a:cubicBezTo>
                  <a:close/>
                  <a:moveTo>
                    <a:pt x="626" y="423"/>
                  </a:moveTo>
                  <a:cubicBezTo>
                    <a:pt x="631" y="421"/>
                    <a:pt x="636" y="419"/>
                    <a:pt x="640" y="417"/>
                  </a:cubicBezTo>
                  <a:cubicBezTo>
                    <a:pt x="637" y="410"/>
                    <a:pt x="637" y="410"/>
                    <a:pt x="637" y="410"/>
                  </a:cubicBezTo>
                  <a:cubicBezTo>
                    <a:pt x="632" y="412"/>
                    <a:pt x="628" y="414"/>
                    <a:pt x="623" y="416"/>
                  </a:cubicBezTo>
                  <a:cubicBezTo>
                    <a:pt x="626" y="423"/>
                    <a:pt x="626" y="423"/>
                    <a:pt x="626" y="423"/>
                  </a:cubicBezTo>
                  <a:close/>
                  <a:moveTo>
                    <a:pt x="604" y="431"/>
                  </a:moveTo>
                  <a:cubicBezTo>
                    <a:pt x="609" y="430"/>
                    <a:pt x="614" y="428"/>
                    <a:pt x="619" y="426"/>
                  </a:cubicBezTo>
                  <a:cubicBezTo>
                    <a:pt x="616" y="419"/>
                    <a:pt x="616" y="419"/>
                    <a:pt x="616" y="419"/>
                  </a:cubicBezTo>
                  <a:cubicBezTo>
                    <a:pt x="612" y="421"/>
                    <a:pt x="607" y="422"/>
                    <a:pt x="602" y="424"/>
                  </a:cubicBezTo>
                  <a:lnTo>
                    <a:pt x="604" y="431"/>
                  </a:lnTo>
                  <a:close/>
                  <a:moveTo>
                    <a:pt x="582" y="437"/>
                  </a:moveTo>
                  <a:cubicBezTo>
                    <a:pt x="587" y="436"/>
                    <a:pt x="592" y="435"/>
                    <a:pt x="597" y="433"/>
                  </a:cubicBezTo>
                  <a:cubicBezTo>
                    <a:pt x="595" y="426"/>
                    <a:pt x="595" y="426"/>
                    <a:pt x="595" y="426"/>
                  </a:cubicBezTo>
                  <a:cubicBezTo>
                    <a:pt x="590" y="427"/>
                    <a:pt x="585" y="428"/>
                    <a:pt x="580" y="429"/>
                  </a:cubicBezTo>
                  <a:cubicBezTo>
                    <a:pt x="582" y="437"/>
                    <a:pt x="582" y="437"/>
                    <a:pt x="582" y="437"/>
                  </a:cubicBezTo>
                  <a:close/>
                  <a:moveTo>
                    <a:pt x="559" y="439"/>
                  </a:moveTo>
                  <a:cubicBezTo>
                    <a:pt x="564" y="439"/>
                    <a:pt x="569" y="438"/>
                    <a:pt x="574" y="438"/>
                  </a:cubicBezTo>
                  <a:cubicBezTo>
                    <a:pt x="573" y="430"/>
                    <a:pt x="573" y="430"/>
                    <a:pt x="573" y="430"/>
                  </a:cubicBezTo>
                  <a:cubicBezTo>
                    <a:pt x="568" y="431"/>
                    <a:pt x="563" y="431"/>
                    <a:pt x="558" y="432"/>
                  </a:cubicBezTo>
                  <a:cubicBezTo>
                    <a:pt x="559" y="439"/>
                    <a:pt x="559" y="439"/>
                    <a:pt x="559" y="439"/>
                  </a:cubicBezTo>
                  <a:close/>
                  <a:moveTo>
                    <a:pt x="535" y="440"/>
                  </a:moveTo>
                  <a:cubicBezTo>
                    <a:pt x="544" y="440"/>
                    <a:pt x="544" y="440"/>
                    <a:pt x="544" y="440"/>
                  </a:cubicBezTo>
                  <a:cubicBezTo>
                    <a:pt x="546" y="440"/>
                    <a:pt x="549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48" y="432"/>
                    <a:pt x="546" y="432"/>
                    <a:pt x="544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lnTo>
                    <a:pt x="193" y="439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lnTo>
                    <a:pt x="147" y="429"/>
                  </a:ln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lnTo>
                    <a:pt x="105" y="410"/>
                  </a:ln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lnTo>
                    <a:pt x="26" y="327"/>
                  </a:ln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lnTo>
                    <a:pt x="0" y="238"/>
                  </a:ln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7075488" y="3022601"/>
              <a:ext cx="106363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Rectangle 108"/>
            <p:cNvSpPr>
              <a:spLocks noChangeArrowheads="1"/>
            </p:cNvSpPr>
            <p:nvPr/>
          </p:nvSpPr>
          <p:spPr bwMode="auto">
            <a:xfrm>
              <a:off x="7234238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Rectangle 109"/>
            <p:cNvSpPr>
              <a:spLocks noChangeArrowheads="1"/>
            </p:cNvSpPr>
            <p:nvPr/>
          </p:nvSpPr>
          <p:spPr bwMode="auto">
            <a:xfrm>
              <a:off x="7396163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Rectangle 110"/>
            <p:cNvSpPr>
              <a:spLocks noChangeArrowheads="1"/>
            </p:cNvSpPr>
            <p:nvPr/>
          </p:nvSpPr>
          <p:spPr bwMode="auto">
            <a:xfrm>
              <a:off x="7556500" y="3022601"/>
              <a:ext cx="109538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1" name="Rectangle 111"/>
            <p:cNvSpPr>
              <a:spLocks noChangeArrowheads="1"/>
            </p:cNvSpPr>
            <p:nvPr/>
          </p:nvSpPr>
          <p:spPr bwMode="auto">
            <a:xfrm>
              <a:off x="7075488" y="3184526"/>
              <a:ext cx="106363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2" name="Rectangle 112"/>
            <p:cNvSpPr>
              <a:spLocks noChangeArrowheads="1"/>
            </p:cNvSpPr>
            <p:nvPr/>
          </p:nvSpPr>
          <p:spPr bwMode="auto">
            <a:xfrm>
              <a:off x="7234238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3" name="Rectangle 113"/>
            <p:cNvSpPr>
              <a:spLocks noChangeArrowheads="1"/>
            </p:cNvSpPr>
            <p:nvPr/>
          </p:nvSpPr>
          <p:spPr bwMode="auto">
            <a:xfrm>
              <a:off x="7396163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4" name="Rectangle 114"/>
            <p:cNvSpPr>
              <a:spLocks noChangeArrowheads="1"/>
            </p:cNvSpPr>
            <p:nvPr/>
          </p:nvSpPr>
          <p:spPr bwMode="auto">
            <a:xfrm>
              <a:off x="7556500" y="3184526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5" name="Rectangle 115"/>
            <p:cNvSpPr>
              <a:spLocks noChangeArrowheads="1"/>
            </p:cNvSpPr>
            <p:nvPr/>
          </p:nvSpPr>
          <p:spPr bwMode="auto">
            <a:xfrm>
              <a:off x="5859463" y="3130551"/>
              <a:ext cx="104775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099175" y="2976563"/>
              <a:ext cx="106363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7"/>
            <p:cNvSpPr>
              <a:spLocks noChangeArrowheads="1"/>
            </p:cNvSpPr>
            <p:nvPr/>
          </p:nvSpPr>
          <p:spPr bwMode="auto">
            <a:xfrm>
              <a:off x="6205538" y="3176588"/>
              <a:ext cx="104775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Rectangle 118"/>
            <p:cNvSpPr>
              <a:spLocks noChangeArrowheads="1"/>
            </p:cNvSpPr>
            <p:nvPr/>
          </p:nvSpPr>
          <p:spPr bwMode="auto">
            <a:xfrm>
              <a:off x="6340475" y="302577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9"/>
            <p:cNvSpPr>
              <a:spLocks noChangeArrowheads="1"/>
            </p:cNvSpPr>
            <p:nvPr/>
          </p:nvSpPr>
          <p:spPr bwMode="auto">
            <a:xfrm>
              <a:off x="5749925" y="3357563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0" name="Rectangle 120"/>
            <p:cNvSpPr>
              <a:spLocks noChangeArrowheads="1"/>
            </p:cNvSpPr>
            <p:nvPr/>
          </p:nvSpPr>
          <p:spPr bwMode="auto">
            <a:xfrm>
              <a:off x="6016625" y="3289301"/>
              <a:ext cx="109538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1"/>
            <p:cNvSpPr>
              <a:spLocks noChangeArrowheads="1"/>
            </p:cNvSpPr>
            <p:nvPr/>
          </p:nvSpPr>
          <p:spPr bwMode="auto">
            <a:xfrm>
              <a:off x="6178550" y="3492501"/>
              <a:ext cx="109538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2"/>
            <p:cNvSpPr>
              <a:spLocks noChangeArrowheads="1"/>
            </p:cNvSpPr>
            <p:nvPr/>
          </p:nvSpPr>
          <p:spPr bwMode="auto">
            <a:xfrm>
              <a:off x="6340475" y="3357563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3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24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stream processing </a:t>
            </a:r>
          </a:p>
        </p:txBody>
      </p:sp>
    </p:spTree>
    <p:extLst>
      <p:ext uri="{BB962C8B-B14F-4D97-AF65-F5344CB8AC3E}">
        <p14:creationId xmlns:p14="http://schemas.microsoft.com/office/powerpoint/2010/main" val="33137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2325981"/>
            <a:ext cx="12436475" cy="466854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0" y="3878262"/>
            <a:ext cx="12436475" cy="1066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6" y="2430462"/>
            <a:ext cx="12039599" cy="438273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"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Computing" doesn't really mean there's no server. 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means there's no server you need to worry about. That might sound like PaaS, but it's higher level that than. 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b="1" i="1" dirty="0" err="1">
                <a:solidFill>
                  <a:schemeClr val="bg1"/>
                </a:solidFill>
              </a:rPr>
              <a:t>Serverless</a:t>
            </a:r>
            <a:r>
              <a:rPr lang="en-US" sz="2800" b="1" i="1" dirty="0">
                <a:solidFill>
                  <a:schemeClr val="bg1"/>
                </a:solidFill>
              </a:rPr>
              <a:t> Computing is like this - Your code, a slider bar, and your credit card.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You just have your function out there and it will scale as long as you can pay for it. It's as close to "cloudy" as The Cloud can get.</a:t>
            </a:r>
          </a:p>
          <a:p>
            <a:pPr marL="0" indent="0" algn="r">
              <a:buNone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i="1" dirty="0">
                <a:solidFill>
                  <a:schemeClr val="bg1"/>
                </a:solidFill>
              </a:rPr>
              <a:t>- Scott Hanselman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2"/>
              </a:rPr>
              <a:t>http://www.hanselman.com/blog/WhatIsServerlessComputingExploringAzureFunctions.aspx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614" y="220662"/>
            <a:ext cx="8735644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70422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890982" y="2232624"/>
            <a:ext cx="6654513" cy="3487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7207" name="Group 7206"/>
          <p:cNvGrpSpPr/>
          <p:nvPr/>
        </p:nvGrpSpPr>
        <p:grpSpPr>
          <a:xfrm>
            <a:off x="8442886" y="2247196"/>
            <a:ext cx="1071846" cy="1588341"/>
            <a:chOff x="8277226" y="2203334"/>
            <a:chExt cx="1050925" cy="1557338"/>
          </a:xfrm>
        </p:grpSpPr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86813" y="3460634"/>
              <a:ext cx="30163" cy="300038"/>
            </a:xfrm>
            <a:custGeom>
              <a:avLst/>
              <a:gdLst>
                <a:gd name="T0" fmla="*/ 19 w 19"/>
                <a:gd name="T1" fmla="*/ 21 h 189"/>
                <a:gd name="T2" fmla="*/ 19 w 19"/>
                <a:gd name="T3" fmla="*/ 0 h 189"/>
                <a:gd name="T4" fmla="*/ 0 w 19"/>
                <a:gd name="T5" fmla="*/ 0 h 189"/>
                <a:gd name="T6" fmla="*/ 0 w 19"/>
                <a:gd name="T7" fmla="*/ 21 h 189"/>
                <a:gd name="T8" fmla="*/ 19 w 19"/>
                <a:gd name="T9" fmla="*/ 21 h 189"/>
                <a:gd name="T10" fmla="*/ 19 w 19"/>
                <a:gd name="T11" fmla="*/ 21 h 189"/>
                <a:gd name="T12" fmla="*/ 19 w 19"/>
                <a:gd name="T13" fmla="*/ 21 h 189"/>
                <a:gd name="T14" fmla="*/ 0 w 19"/>
                <a:gd name="T15" fmla="*/ 21 h 189"/>
                <a:gd name="T16" fmla="*/ 0 w 19"/>
                <a:gd name="T17" fmla="*/ 21 h 189"/>
                <a:gd name="T18" fmla="*/ 19 w 19"/>
                <a:gd name="T19" fmla="*/ 21 h 189"/>
                <a:gd name="T20" fmla="*/ 19 w 19"/>
                <a:gd name="T21" fmla="*/ 76 h 189"/>
                <a:gd name="T22" fmla="*/ 19 w 19"/>
                <a:gd name="T23" fmla="*/ 40 h 189"/>
                <a:gd name="T24" fmla="*/ 0 w 19"/>
                <a:gd name="T25" fmla="*/ 40 h 189"/>
                <a:gd name="T26" fmla="*/ 0 w 19"/>
                <a:gd name="T27" fmla="*/ 76 h 189"/>
                <a:gd name="T28" fmla="*/ 19 w 19"/>
                <a:gd name="T29" fmla="*/ 76 h 189"/>
                <a:gd name="T30" fmla="*/ 19 w 19"/>
                <a:gd name="T31" fmla="*/ 76 h 189"/>
                <a:gd name="T32" fmla="*/ 19 w 19"/>
                <a:gd name="T33" fmla="*/ 76 h 189"/>
                <a:gd name="T34" fmla="*/ 0 w 19"/>
                <a:gd name="T35" fmla="*/ 76 h 189"/>
                <a:gd name="T36" fmla="*/ 0 w 19"/>
                <a:gd name="T37" fmla="*/ 76 h 189"/>
                <a:gd name="T38" fmla="*/ 19 w 19"/>
                <a:gd name="T39" fmla="*/ 76 h 189"/>
                <a:gd name="T40" fmla="*/ 19 w 19"/>
                <a:gd name="T41" fmla="*/ 133 h 189"/>
                <a:gd name="T42" fmla="*/ 19 w 19"/>
                <a:gd name="T43" fmla="*/ 95 h 189"/>
                <a:gd name="T44" fmla="*/ 0 w 19"/>
                <a:gd name="T45" fmla="*/ 95 h 189"/>
                <a:gd name="T46" fmla="*/ 0 w 19"/>
                <a:gd name="T47" fmla="*/ 133 h 189"/>
                <a:gd name="T48" fmla="*/ 19 w 19"/>
                <a:gd name="T49" fmla="*/ 133 h 189"/>
                <a:gd name="T50" fmla="*/ 19 w 19"/>
                <a:gd name="T51" fmla="*/ 133 h 189"/>
                <a:gd name="T52" fmla="*/ 19 w 19"/>
                <a:gd name="T53" fmla="*/ 133 h 189"/>
                <a:gd name="T54" fmla="*/ 0 w 19"/>
                <a:gd name="T55" fmla="*/ 133 h 189"/>
                <a:gd name="T56" fmla="*/ 0 w 19"/>
                <a:gd name="T57" fmla="*/ 133 h 189"/>
                <a:gd name="T58" fmla="*/ 19 w 19"/>
                <a:gd name="T59" fmla="*/ 133 h 189"/>
                <a:gd name="T60" fmla="*/ 19 w 19"/>
                <a:gd name="T61" fmla="*/ 189 h 189"/>
                <a:gd name="T62" fmla="*/ 19 w 19"/>
                <a:gd name="T63" fmla="*/ 152 h 189"/>
                <a:gd name="T64" fmla="*/ 0 w 19"/>
                <a:gd name="T65" fmla="*/ 152 h 189"/>
                <a:gd name="T66" fmla="*/ 0 w 19"/>
                <a:gd name="T67" fmla="*/ 189 h 189"/>
                <a:gd name="T68" fmla="*/ 19 w 19"/>
                <a:gd name="T6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19" y="21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76"/>
                  </a:moveTo>
                  <a:lnTo>
                    <a:pt x="19" y="40"/>
                  </a:lnTo>
                  <a:lnTo>
                    <a:pt x="0" y="40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76"/>
                  </a:moveTo>
                  <a:lnTo>
                    <a:pt x="19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133"/>
                  </a:moveTo>
                  <a:lnTo>
                    <a:pt x="19" y="95"/>
                  </a:lnTo>
                  <a:lnTo>
                    <a:pt x="0" y="95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33"/>
                  </a:moveTo>
                  <a:lnTo>
                    <a:pt x="19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89"/>
                  </a:moveTo>
                  <a:lnTo>
                    <a:pt x="19" y="152"/>
                  </a:lnTo>
                  <a:lnTo>
                    <a:pt x="0" y="152"/>
                  </a:lnTo>
                  <a:lnTo>
                    <a:pt x="0" y="189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728076" y="3355859"/>
              <a:ext cx="149225" cy="127000"/>
            </a:xfrm>
            <a:custGeom>
              <a:avLst/>
              <a:gdLst>
                <a:gd name="T0" fmla="*/ 94 w 94"/>
                <a:gd name="T1" fmla="*/ 80 h 80"/>
                <a:gd name="T2" fmla="*/ 47 w 94"/>
                <a:gd name="T3" fmla="*/ 0 h 80"/>
                <a:gd name="T4" fmla="*/ 0 w 94"/>
                <a:gd name="T5" fmla="*/ 80 h 80"/>
                <a:gd name="T6" fmla="*/ 94 w 94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0">
                  <a:moveTo>
                    <a:pt x="94" y="80"/>
                  </a:moveTo>
                  <a:lnTo>
                    <a:pt x="47" y="0"/>
                  </a:lnTo>
                  <a:lnTo>
                    <a:pt x="0" y="80"/>
                  </a:lnTo>
                  <a:lnTo>
                    <a:pt x="94" y="8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277226" y="2203334"/>
              <a:ext cx="1050925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03" name="Group 7202"/>
          <p:cNvGrpSpPr/>
          <p:nvPr/>
        </p:nvGrpSpPr>
        <p:grpSpPr>
          <a:xfrm>
            <a:off x="2924983" y="2247196"/>
            <a:ext cx="1073466" cy="1075084"/>
            <a:chOff x="2867026" y="2203334"/>
            <a:chExt cx="1052513" cy="1054100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867026" y="2203334"/>
              <a:ext cx="1052513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3265488" y="2233496"/>
              <a:ext cx="246862" cy="674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4386" b="1" kern="0" dirty="0">
                  <a:solidFill>
                    <a:srgbClr val="FFFFFF"/>
                  </a:solidFill>
                  <a:latin typeface="Segoe UI" panose="020B0502040204020203" pitchFamily="34" charset="0"/>
                </a:rPr>
                <a:t>?</a:t>
              </a:r>
              <a:endParaRPr lang="en-US" altLang="en-US" sz="1836" kern="0" dirty="0"/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8756991" y="2107953"/>
            <a:ext cx="465951" cy="68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32597">
              <a:defRPr/>
            </a:pPr>
            <a:r>
              <a:rPr lang="en-US" altLang="en-US" sz="4386" b="1" kern="0">
                <a:solidFill>
                  <a:srgbClr val="FFFFFF"/>
                </a:solidFill>
                <a:latin typeface="Segoe UI" panose="020B0502040204020203" pitchFamily="34" charset="0"/>
              </a:rPr>
              <a:t>...</a:t>
            </a:r>
            <a:endParaRPr lang="en-US" altLang="en-US" sz="1836" kern="0"/>
          </a:p>
        </p:txBody>
      </p:sp>
      <p:grpSp>
        <p:nvGrpSpPr>
          <p:cNvPr id="7205" name="Group 7204"/>
          <p:cNvGrpSpPr/>
          <p:nvPr/>
        </p:nvGrpSpPr>
        <p:grpSpPr>
          <a:xfrm>
            <a:off x="4110166" y="3487430"/>
            <a:ext cx="3631649" cy="1967888"/>
            <a:chOff x="4029076" y="3419359"/>
            <a:chExt cx="3560763" cy="1929477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029076" y="4227396"/>
              <a:ext cx="300038" cy="30163"/>
            </a:xfrm>
            <a:custGeom>
              <a:avLst/>
              <a:gdLst>
                <a:gd name="T0" fmla="*/ 168 w 189"/>
                <a:gd name="T1" fmla="*/ 19 h 19"/>
                <a:gd name="T2" fmla="*/ 189 w 189"/>
                <a:gd name="T3" fmla="*/ 19 h 19"/>
                <a:gd name="T4" fmla="*/ 189 w 189"/>
                <a:gd name="T5" fmla="*/ 0 h 19"/>
                <a:gd name="T6" fmla="*/ 168 w 189"/>
                <a:gd name="T7" fmla="*/ 0 h 19"/>
                <a:gd name="T8" fmla="*/ 168 w 189"/>
                <a:gd name="T9" fmla="*/ 19 h 19"/>
                <a:gd name="T10" fmla="*/ 168 w 189"/>
                <a:gd name="T11" fmla="*/ 19 h 19"/>
                <a:gd name="T12" fmla="*/ 168 w 189"/>
                <a:gd name="T13" fmla="*/ 19 h 19"/>
                <a:gd name="T14" fmla="*/ 168 w 189"/>
                <a:gd name="T15" fmla="*/ 0 h 19"/>
                <a:gd name="T16" fmla="*/ 168 w 189"/>
                <a:gd name="T17" fmla="*/ 0 h 19"/>
                <a:gd name="T18" fmla="*/ 168 w 189"/>
                <a:gd name="T19" fmla="*/ 19 h 19"/>
                <a:gd name="T20" fmla="*/ 111 w 189"/>
                <a:gd name="T21" fmla="*/ 19 h 19"/>
                <a:gd name="T22" fmla="*/ 149 w 189"/>
                <a:gd name="T23" fmla="*/ 19 h 19"/>
                <a:gd name="T24" fmla="*/ 149 w 189"/>
                <a:gd name="T25" fmla="*/ 0 h 19"/>
                <a:gd name="T26" fmla="*/ 111 w 189"/>
                <a:gd name="T27" fmla="*/ 0 h 19"/>
                <a:gd name="T28" fmla="*/ 111 w 189"/>
                <a:gd name="T29" fmla="*/ 19 h 19"/>
                <a:gd name="T30" fmla="*/ 111 w 189"/>
                <a:gd name="T31" fmla="*/ 19 h 19"/>
                <a:gd name="T32" fmla="*/ 111 w 189"/>
                <a:gd name="T33" fmla="*/ 19 h 19"/>
                <a:gd name="T34" fmla="*/ 111 w 189"/>
                <a:gd name="T35" fmla="*/ 0 h 19"/>
                <a:gd name="T36" fmla="*/ 111 w 189"/>
                <a:gd name="T37" fmla="*/ 0 h 19"/>
                <a:gd name="T38" fmla="*/ 111 w 189"/>
                <a:gd name="T39" fmla="*/ 19 h 19"/>
                <a:gd name="T40" fmla="*/ 56 w 189"/>
                <a:gd name="T41" fmla="*/ 19 h 19"/>
                <a:gd name="T42" fmla="*/ 94 w 189"/>
                <a:gd name="T43" fmla="*/ 19 h 19"/>
                <a:gd name="T44" fmla="*/ 94 w 189"/>
                <a:gd name="T45" fmla="*/ 0 h 19"/>
                <a:gd name="T46" fmla="*/ 56 w 189"/>
                <a:gd name="T47" fmla="*/ 0 h 19"/>
                <a:gd name="T48" fmla="*/ 56 w 189"/>
                <a:gd name="T49" fmla="*/ 19 h 19"/>
                <a:gd name="T50" fmla="*/ 56 w 189"/>
                <a:gd name="T51" fmla="*/ 19 h 19"/>
                <a:gd name="T52" fmla="*/ 56 w 189"/>
                <a:gd name="T53" fmla="*/ 19 h 19"/>
                <a:gd name="T54" fmla="*/ 56 w 189"/>
                <a:gd name="T55" fmla="*/ 0 h 19"/>
                <a:gd name="T56" fmla="*/ 56 w 189"/>
                <a:gd name="T57" fmla="*/ 0 h 19"/>
                <a:gd name="T58" fmla="*/ 56 w 189"/>
                <a:gd name="T59" fmla="*/ 19 h 19"/>
                <a:gd name="T60" fmla="*/ 0 w 189"/>
                <a:gd name="T61" fmla="*/ 19 h 19"/>
                <a:gd name="T62" fmla="*/ 37 w 189"/>
                <a:gd name="T63" fmla="*/ 19 h 19"/>
                <a:gd name="T64" fmla="*/ 37 w 189"/>
                <a:gd name="T65" fmla="*/ 0 h 19"/>
                <a:gd name="T66" fmla="*/ 0 w 189"/>
                <a:gd name="T67" fmla="*/ 0 h 19"/>
                <a:gd name="T68" fmla="*/ 0 w 189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9" h="19">
                  <a:moveTo>
                    <a:pt x="168" y="19"/>
                  </a:moveTo>
                  <a:lnTo>
                    <a:pt x="189" y="19"/>
                  </a:lnTo>
                  <a:lnTo>
                    <a:pt x="189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4" y="19"/>
                  </a:lnTo>
                  <a:lnTo>
                    <a:pt x="94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306888" y="4167071"/>
              <a:ext cx="127000" cy="150813"/>
            </a:xfrm>
            <a:custGeom>
              <a:avLst/>
              <a:gdLst>
                <a:gd name="T0" fmla="*/ 0 w 80"/>
                <a:gd name="T1" fmla="*/ 95 h 95"/>
                <a:gd name="T2" fmla="*/ 80 w 80"/>
                <a:gd name="T3" fmla="*/ 48 h 95"/>
                <a:gd name="T4" fmla="*/ 0 w 80"/>
                <a:gd name="T5" fmla="*/ 0 h 95"/>
                <a:gd name="T6" fmla="*/ 0 w 80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95">
                  <a:moveTo>
                    <a:pt x="0" y="95"/>
                  </a:moveTo>
                  <a:lnTo>
                    <a:pt x="80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6083301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357938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54601" y="3546359"/>
              <a:ext cx="223838" cy="400050"/>
            </a:xfrm>
            <a:custGeom>
              <a:avLst/>
              <a:gdLst>
                <a:gd name="T0" fmla="*/ 58 w 60"/>
                <a:gd name="T1" fmla="*/ 55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1 h 106"/>
                <a:gd name="T8" fmla="*/ 3 w 60"/>
                <a:gd name="T9" fmla="*/ 1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5 h 106"/>
                <a:gd name="T16" fmla="*/ 2 w 60"/>
                <a:gd name="T17" fmla="*/ 97 h 106"/>
                <a:gd name="T18" fmla="*/ 2 w 60"/>
                <a:gd name="T19" fmla="*/ 104 h 106"/>
                <a:gd name="T20" fmla="*/ 9 w 60"/>
                <a:gd name="T21" fmla="*/ 104 h 106"/>
                <a:gd name="T22" fmla="*/ 48 w 60"/>
                <a:gd name="T23" fmla="*/ 65 h 106"/>
                <a:gd name="T24" fmla="*/ 48 w 60"/>
                <a:gd name="T25" fmla="*/ 65 h 106"/>
                <a:gd name="T26" fmla="*/ 58 w 60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5"/>
                  </a:moveTo>
                  <a:cubicBezTo>
                    <a:pt x="60" y="53"/>
                    <a:pt x="59" y="50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1" y="6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0"/>
                    <a:pt x="46" y="53"/>
                    <a:pt x="45" y="5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9"/>
                    <a:pt x="0" y="102"/>
                    <a:pt x="2" y="104"/>
                  </a:cubicBezTo>
                  <a:cubicBezTo>
                    <a:pt x="4" y="106"/>
                    <a:pt x="7" y="105"/>
                    <a:pt x="9" y="104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584701" y="3546359"/>
              <a:ext cx="220663" cy="400050"/>
            </a:xfrm>
            <a:custGeom>
              <a:avLst/>
              <a:gdLst>
                <a:gd name="T0" fmla="*/ 2 w 59"/>
                <a:gd name="T1" fmla="*/ 55 h 106"/>
                <a:gd name="T2" fmla="*/ 2 w 59"/>
                <a:gd name="T3" fmla="*/ 49 h 106"/>
                <a:gd name="T4" fmla="*/ 10 w 59"/>
                <a:gd name="T5" fmla="*/ 40 h 106"/>
                <a:gd name="T6" fmla="*/ 50 w 59"/>
                <a:gd name="T7" fmla="*/ 1 h 106"/>
                <a:gd name="T8" fmla="*/ 56 w 59"/>
                <a:gd name="T9" fmla="*/ 1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5 h 106"/>
                <a:gd name="T16" fmla="*/ 57 w 59"/>
                <a:gd name="T17" fmla="*/ 97 h 106"/>
                <a:gd name="T18" fmla="*/ 57 w 59"/>
                <a:gd name="T19" fmla="*/ 104 h 106"/>
                <a:gd name="T20" fmla="*/ 51 w 59"/>
                <a:gd name="T21" fmla="*/ 104 h 106"/>
                <a:gd name="T22" fmla="*/ 11 w 59"/>
                <a:gd name="T23" fmla="*/ 66 h 106"/>
                <a:gd name="T24" fmla="*/ 10 w 59"/>
                <a:gd name="T25" fmla="*/ 65 h 106"/>
                <a:gd name="T26" fmla="*/ 2 w 59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2" y="55"/>
                  </a:moveTo>
                  <a:cubicBezTo>
                    <a:pt x="0" y="53"/>
                    <a:pt x="0" y="50"/>
                    <a:pt x="2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4" y="0"/>
                    <a:pt x="56" y="1"/>
                  </a:cubicBezTo>
                  <a:cubicBezTo>
                    <a:pt x="58" y="3"/>
                    <a:pt x="59" y="6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0"/>
                    <a:pt x="14" y="53"/>
                    <a:pt x="16" y="55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9" y="99"/>
                    <a:pt x="59" y="102"/>
                    <a:pt x="57" y="104"/>
                  </a:cubicBezTo>
                  <a:cubicBezTo>
                    <a:pt x="55" y="106"/>
                    <a:pt x="52" y="105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5"/>
                    <a:pt x="10" y="65"/>
                    <a:pt x="10" y="65"/>
                  </a:cubicBezTo>
                  <a:lnTo>
                    <a:pt x="2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4733926" y="5129096"/>
              <a:ext cx="2164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</a:t>
              </a:r>
              <a:endParaRPr lang="en-US" altLang="en-US" sz="1836" kern="0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494823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016501" y="5129096"/>
              <a:ext cx="157254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tana Analytics answe</a:t>
              </a:r>
              <a:endParaRPr lang="en-US" altLang="en-US" sz="1836" kern="0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56748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630988" y="5129096"/>
              <a:ext cx="846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 questions</a:t>
              </a:r>
              <a:endParaRPr lang="en-US" altLang="en-US" sz="1836" kern="0"/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4606926" y="3419359"/>
              <a:ext cx="2982913" cy="1651000"/>
            </a:xfrm>
            <a:custGeom>
              <a:avLst/>
              <a:gdLst>
                <a:gd name="T0" fmla="*/ 162 w 794"/>
                <a:gd name="T1" fmla="*/ 6 h 439"/>
                <a:gd name="T2" fmla="*/ 201 w 794"/>
                <a:gd name="T3" fmla="*/ 8 h 439"/>
                <a:gd name="T4" fmla="*/ 223 w 794"/>
                <a:gd name="T5" fmla="*/ 7 h 439"/>
                <a:gd name="T6" fmla="*/ 269 w 794"/>
                <a:gd name="T7" fmla="*/ 0 h 439"/>
                <a:gd name="T8" fmla="*/ 277 w 794"/>
                <a:gd name="T9" fmla="*/ 7 h 439"/>
                <a:gd name="T10" fmla="*/ 315 w 794"/>
                <a:gd name="T11" fmla="*/ 0 h 439"/>
                <a:gd name="T12" fmla="*/ 345 w 794"/>
                <a:gd name="T13" fmla="*/ 0 h 439"/>
                <a:gd name="T14" fmla="*/ 383 w 794"/>
                <a:gd name="T15" fmla="*/ 7 h 439"/>
                <a:gd name="T16" fmla="*/ 429 w 794"/>
                <a:gd name="T17" fmla="*/ 0 h 439"/>
                <a:gd name="T18" fmla="*/ 436 w 794"/>
                <a:gd name="T19" fmla="*/ 7 h 439"/>
                <a:gd name="T20" fmla="*/ 474 w 794"/>
                <a:gd name="T21" fmla="*/ 0 h 439"/>
                <a:gd name="T22" fmla="*/ 505 w 794"/>
                <a:gd name="T23" fmla="*/ 0 h 439"/>
                <a:gd name="T24" fmla="*/ 543 w 794"/>
                <a:gd name="T25" fmla="*/ 7 h 439"/>
                <a:gd name="T26" fmla="*/ 589 w 794"/>
                <a:gd name="T27" fmla="*/ 0 h 439"/>
                <a:gd name="T28" fmla="*/ 612 w 794"/>
                <a:gd name="T29" fmla="*/ 2 h 439"/>
                <a:gd name="T30" fmla="*/ 618 w 794"/>
                <a:gd name="T31" fmla="*/ 11 h 439"/>
                <a:gd name="T32" fmla="*/ 657 w 794"/>
                <a:gd name="T33" fmla="*/ 14 h 439"/>
                <a:gd name="T34" fmla="*/ 685 w 794"/>
                <a:gd name="T35" fmla="*/ 27 h 439"/>
                <a:gd name="T36" fmla="*/ 711 w 794"/>
                <a:gd name="T37" fmla="*/ 55 h 439"/>
                <a:gd name="T38" fmla="*/ 749 w 794"/>
                <a:gd name="T39" fmla="*/ 82 h 439"/>
                <a:gd name="T40" fmla="*/ 747 w 794"/>
                <a:gd name="T41" fmla="*/ 93 h 439"/>
                <a:gd name="T42" fmla="*/ 773 w 794"/>
                <a:gd name="T43" fmla="*/ 122 h 439"/>
                <a:gd name="T44" fmla="*/ 784 w 794"/>
                <a:gd name="T45" fmla="*/ 151 h 439"/>
                <a:gd name="T46" fmla="*/ 785 w 794"/>
                <a:gd name="T47" fmla="*/ 189 h 439"/>
                <a:gd name="T48" fmla="*/ 794 w 794"/>
                <a:gd name="T49" fmla="*/ 235 h 439"/>
                <a:gd name="T50" fmla="*/ 791 w 794"/>
                <a:gd name="T51" fmla="*/ 258 h 439"/>
                <a:gd name="T52" fmla="*/ 783 w 794"/>
                <a:gd name="T53" fmla="*/ 264 h 439"/>
                <a:gd name="T54" fmla="*/ 779 w 794"/>
                <a:gd name="T55" fmla="*/ 303 h 439"/>
                <a:gd name="T56" fmla="*/ 766 w 794"/>
                <a:gd name="T57" fmla="*/ 330 h 439"/>
                <a:gd name="T58" fmla="*/ 738 w 794"/>
                <a:gd name="T59" fmla="*/ 357 h 439"/>
                <a:gd name="T60" fmla="*/ 711 w 794"/>
                <a:gd name="T61" fmla="*/ 394 h 439"/>
                <a:gd name="T62" fmla="*/ 700 w 794"/>
                <a:gd name="T63" fmla="*/ 393 h 439"/>
                <a:gd name="T64" fmla="*/ 671 w 794"/>
                <a:gd name="T65" fmla="*/ 419 h 439"/>
                <a:gd name="T66" fmla="*/ 642 w 794"/>
                <a:gd name="T67" fmla="*/ 430 h 439"/>
                <a:gd name="T68" fmla="*/ 604 w 794"/>
                <a:gd name="T69" fmla="*/ 430 h 439"/>
                <a:gd name="T70" fmla="*/ 558 w 794"/>
                <a:gd name="T71" fmla="*/ 439 h 439"/>
                <a:gd name="T72" fmla="*/ 551 w 794"/>
                <a:gd name="T73" fmla="*/ 432 h 439"/>
                <a:gd name="T74" fmla="*/ 513 w 794"/>
                <a:gd name="T75" fmla="*/ 439 h 439"/>
                <a:gd name="T76" fmla="*/ 482 w 794"/>
                <a:gd name="T77" fmla="*/ 439 h 439"/>
                <a:gd name="T78" fmla="*/ 444 w 794"/>
                <a:gd name="T79" fmla="*/ 432 h 439"/>
                <a:gd name="T80" fmla="*/ 399 w 794"/>
                <a:gd name="T81" fmla="*/ 439 h 439"/>
                <a:gd name="T82" fmla="*/ 391 w 794"/>
                <a:gd name="T83" fmla="*/ 432 h 439"/>
                <a:gd name="T84" fmla="*/ 353 w 794"/>
                <a:gd name="T85" fmla="*/ 439 h 439"/>
                <a:gd name="T86" fmla="*/ 323 w 794"/>
                <a:gd name="T87" fmla="*/ 439 h 439"/>
                <a:gd name="T88" fmla="*/ 284 w 794"/>
                <a:gd name="T89" fmla="*/ 432 h 439"/>
                <a:gd name="T90" fmla="*/ 239 w 794"/>
                <a:gd name="T91" fmla="*/ 439 h 439"/>
                <a:gd name="T92" fmla="*/ 231 w 794"/>
                <a:gd name="T93" fmla="*/ 432 h 439"/>
                <a:gd name="T94" fmla="*/ 193 w 794"/>
                <a:gd name="T95" fmla="*/ 438 h 439"/>
                <a:gd name="T96" fmla="*/ 162 w 794"/>
                <a:gd name="T97" fmla="*/ 433 h 439"/>
                <a:gd name="T98" fmla="*/ 129 w 794"/>
                <a:gd name="T99" fmla="*/ 413 h 439"/>
                <a:gd name="T100" fmla="*/ 86 w 794"/>
                <a:gd name="T101" fmla="*/ 396 h 439"/>
                <a:gd name="T102" fmla="*/ 85 w 794"/>
                <a:gd name="T103" fmla="*/ 386 h 439"/>
                <a:gd name="T104" fmla="*/ 52 w 794"/>
                <a:gd name="T105" fmla="*/ 365 h 439"/>
                <a:gd name="T106" fmla="*/ 34 w 794"/>
                <a:gd name="T107" fmla="*/ 340 h 439"/>
                <a:gd name="T108" fmla="*/ 23 w 794"/>
                <a:gd name="T109" fmla="*/ 303 h 439"/>
                <a:gd name="T110" fmla="*/ 3 w 794"/>
                <a:gd name="T111" fmla="*/ 261 h 439"/>
                <a:gd name="T112" fmla="*/ 10 w 794"/>
                <a:gd name="T113" fmla="*/ 252 h 439"/>
                <a:gd name="T114" fmla="*/ 8 w 794"/>
                <a:gd name="T115" fmla="*/ 225 h 439"/>
                <a:gd name="T116" fmla="*/ 1 w 794"/>
                <a:gd name="T117" fmla="*/ 192 h 439"/>
                <a:gd name="T118" fmla="*/ 7 w 794"/>
                <a:gd name="T119" fmla="*/ 16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4" h="439">
                  <a:moveTo>
                    <a:pt x="155" y="8"/>
                  </a:moveTo>
                  <a:cubicBezTo>
                    <a:pt x="153" y="9"/>
                    <a:pt x="151" y="9"/>
                    <a:pt x="149" y="10"/>
                  </a:cubicBezTo>
                  <a:cubicBezTo>
                    <a:pt x="151" y="17"/>
                    <a:pt x="151" y="17"/>
                    <a:pt x="151" y="17"/>
                  </a:cubicBezTo>
                  <a:cubicBezTo>
                    <a:pt x="153" y="17"/>
                    <a:pt x="155" y="16"/>
                    <a:pt x="157" y="15"/>
                  </a:cubicBezTo>
                  <a:cubicBezTo>
                    <a:pt x="155" y="8"/>
                    <a:pt x="155" y="8"/>
                    <a:pt x="155" y="8"/>
                  </a:cubicBezTo>
                  <a:close/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9" y="12"/>
                    <a:pt x="174" y="11"/>
                    <a:pt x="179" y="10"/>
                  </a:cubicBezTo>
                  <a:cubicBezTo>
                    <a:pt x="177" y="3"/>
                    <a:pt x="177" y="3"/>
                    <a:pt x="177" y="3"/>
                  </a:cubicBezTo>
                  <a:close/>
                  <a:moveTo>
                    <a:pt x="200" y="0"/>
                  </a:moveTo>
                  <a:cubicBezTo>
                    <a:pt x="195" y="0"/>
                    <a:pt x="190" y="1"/>
                    <a:pt x="185" y="2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6" y="8"/>
                    <a:pt x="201" y="8"/>
                  </a:cubicBez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210" y="7"/>
                    <a:pt x="212" y="7"/>
                    <a:pt x="214" y="7"/>
                  </a:cubicBezTo>
                  <a:cubicBezTo>
                    <a:pt x="223" y="7"/>
                    <a:pt x="223" y="7"/>
                    <a:pt x="223" y="7"/>
                  </a:cubicBezTo>
                  <a:cubicBezTo>
                    <a:pt x="223" y="0"/>
                    <a:pt x="223" y="0"/>
                    <a:pt x="223" y="0"/>
                  </a:cubicBezTo>
                  <a:close/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7"/>
                    <a:pt x="231" y="7"/>
                    <a:pt x="231" y="7"/>
                  </a:cubicBezTo>
                  <a:cubicBezTo>
                    <a:pt x="246" y="7"/>
                    <a:pt x="246" y="7"/>
                    <a:pt x="246" y="7"/>
                  </a:cubicBezTo>
                  <a:lnTo>
                    <a:pt x="246" y="0"/>
                  </a:lnTo>
                  <a:close/>
                  <a:moveTo>
                    <a:pt x="269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69" y="7"/>
                    <a:pt x="269" y="7"/>
                    <a:pt x="269" y="7"/>
                  </a:cubicBezTo>
                  <a:lnTo>
                    <a:pt x="269" y="0"/>
                  </a:lnTo>
                  <a:close/>
                  <a:moveTo>
                    <a:pt x="292" y="0"/>
                  </a:moveTo>
                  <a:cubicBezTo>
                    <a:pt x="277" y="0"/>
                    <a:pt x="277" y="0"/>
                    <a:pt x="277" y="0"/>
                  </a:cubicBezTo>
                  <a:cubicBezTo>
                    <a:pt x="277" y="7"/>
                    <a:pt x="277" y="7"/>
                    <a:pt x="277" y="7"/>
                  </a:cubicBezTo>
                  <a:cubicBezTo>
                    <a:pt x="292" y="7"/>
                    <a:pt x="292" y="7"/>
                    <a:pt x="292" y="7"/>
                  </a:cubicBezTo>
                  <a:lnTo>
                    <a:pt x="292" y="0"/>
                  </a:lnTo>
                  <a:close/>
                  <a:moveTo>
                    <a:pt x="315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315" y="7"/>
                    <a:pt x="315" y="7"/>
                    <a:pt x="315" y="7"/>
                  </a:cubicBezTo>
                  <a:lnTo>
                    <a:pt x="315" y="0"/>
                  </a:lnTo>
                  <a:close/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37" y="7"/>
                    <a:pt x="337" y="7"/>
                    <a:pt x="337" y="7"/>
                  </a:cubicBezTo>
                  <a:lnTo>
                    <a:pt x="337" y="0"/>
                  </a:lnTo>
                  <a:close/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7"/>
                    <a:pt x="345" y="7"/>
                    <a:pt x="345" y="7"/>
                  </a:cubicBezTo>
                  <a:cubicBezTo>
                    <a:pt x="360" y="7"/>
                    <a:pt x="360" y="7"/>
                    <a:pt x="360" y="7"/>
                  </a:cubicBezTo>
                  <a:lnTo>
                    <a:pt x="360" y="0"/>
                  </a:lnTo>
                  <a:close/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83" y="7"/>
                    <a:pt x="383" y="7"/>
                    <a:pt x="383" y="7"/>
                  </a:cubicBezTo>
                  <a:lnTo>
                    <a:pt x="383" y="0"/>
                  </a:lnTo>
                  <a:close/>
                  <a:moveTo>
                    <a:pt x="406" y="0"/>
                  </a:moveTo>
                  <a:cubicBezTo>
                    <a:pt x="391" y="0"/>
                    <a:pt x="391" y="0"/>
                    <a:pt x="391" y="0"/>
                  </a:cubicBezTo>
                  <a:cubicBezTo>
                    <a:pt x="391" y="7"/>
                    <a:pt x="391" y="7"/>
                    <a:pt x="391" y="7"/>
                  </a:cubicBezTo>
                  <a:cubicBezTo>
                    <a:pt x="406" y="7"/>
                    <a:pt x="406" y="7"/>
                    <a:pt x="406" y="7"/>
                  </a:cubicBezTo>
                  <a:lnTo>
                    <a:pt x="406" y="0"/>
                  </a:lnTo>
                  <a:close/>
                  <a:moveTo>
                    <a:pt x="429" y="0"/>
                  </a:moveTo>
                  <a:cubicBezTo>
                    <a:pt x="414" y="0"/>
                    <a:pt x="414" y="0"/>
                    <a:pt x="414" y="0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429" y="7"/>
                    <a:pt x="429" y="7"/>
                    <a:pt x="429" y="7"/>
                  </a:cubicBezTo>
                  <a:lnTo>
                    <a:pt x="429" y="0"/>
                  </a:lnTo>
                  <a:close/>
                  <a:moveTo>
                    <a:pt x="452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7"/>
                    <a:pt x="436" y="7"/>
                    <a:pt x="436" y="7"/>
                  </a:cubicBezTo>
                  <a:cubicBezTo>
                    <a:pt x="452" y="7"/>
                    <a:pt x="452" y="7"/>
                    <a:pt x="452" y="7"/>
                  </a:cubicBezTo>
                  <a:lnTo>
                    <a:pt x="452" y="0"/>
                  </a:lnTo>
                  <a:close/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7"/>
                    <a:pt x="459" y="7"/>
                    <a:pt x="459" y="7"/>
                  </a:cubicBezTo>
                  <a:cubicBezTo>
                    <a:pt x="474" y="7"/>
                    <a:pt x="474" y="7"/>
                    <a:pt x="474" y="7"/>
                  </a:cubicBezTo>
                  <a:lnTo>
                    <a:pt x="474" y="0"/>
                  </a:lnTo>
                  <a:close/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7"/>
                    <a:pt x="482" y="7"/>
                    <a:pt x="482" y="7"/>
                  </a:cubicBezTo>
                  <a:cubicBezTo>
                    <a:pt x="497" y="7"/>
                    <a:pt x="497" y="7"/>
                    <a:pt x="497" y="7"/>
                  </a:cubicBezTo>
                  <a:lnTo>
                    <a:pt x="497" y="0"/>
                  </a:lnTo>
                  <a:close/>
                  <a:moveTo>
                    <a:pt x="520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20" y="7"/>
                    <a:pt x="520" y="7"/>
                    <a:pt x="520" y="7"/>
                  </a:cubicBezTo>
                  <a:lnTo>
                    <a:pt x="520" y="0"/>
                  </a:lnTo>
                  <a:close/>
                  <a:moveTo>
                    <a:pt x="543" y="0"/>
                  </a:moveTo>
                  <a:cubicBezTo>
                    <a:pt x="528" y="0"/>
                    <a:pt x="528" y="0"/>
                    <a:pt x="528" y="0"/>
                  </a:cubicBezTo>
                  <a:cubicBezTo>
                    <a:pt x="528" y="7"/>
                    <a:pt x="528" y="7"/>
                    <a:pt x="528" y="7"/>
                  </a:cubicBezTo>
                  <a:cubicBezTo>
                    <a:pt x="543" y="7"/>
                    <a:pt x="543" y="7"/>
                    <a:pt x="543" y="7"/>
                  </a:cubicBezTo>
                  <a:lnTo>
                    <a:pt x="543" y="0"/>
                  </a:lnTo>
                  <a:close/>
                  <a:moveTo>
                    <a:pt x="566" y="0"/>
                  </a:moveTo>
                  <a:cubicBezTo>
                    <a:pt x="551" y="0"/>
                    <a:pt x="551" y="0"/>
                    <a:pt x="551" y="0"/>
                  </a:cubicBezTo>
                  <a:cubicBezTo>
                    <a:pt x="551" y="7"/>
                    <a:pt x="551" y="7"/>
                    <a:pt x="551" y="7"/>
                  </a:cubicBezTo>
                  <a:cubicBezTo>
                    <a:pt x="566" y="7"/>
                    <a:pt x="566" y="7"/>
                    <a:pt x="566" y="7"/>
                  </a:cubicBezTo>
                  <a:lnTo>
                    <a:pt x="566" y="0"/>
                  </a:lnTo>
                  <a:close/>
                  <a:moveTo>
                    <a:pt x="589" y="0"/>
                  </a:moveTo>
                  <a:cubicBezTo>
                    <a:pt x="586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7"/>
                    <a:pt x="573" y="7"/>
                    <a:pt x="573" y="7"/>
                  </a:cubicBezTo>
                  <a:cubicBezTo>
                    <a:pt x="580" y="7"/>
                    <a:pt x="580" y="7"/>
                    <a:pt x="580" y="7"/>
                  </a:cubicBezTo>
                  <a:cubicBezTo>
                    <a:pt x="583" y="7"/>
                    <a:pt x="586" y="7"/>
                    <a:pt x="588" y="7"/>
                  </a:cubicBezTo>
                  <a:cubicBezTo>
                    <a:pt x="589" y="0"/>
                    <a:pt x="589" y="0"/>
                    <a:pt x="589" y="0"/>
                  </a:cubicBezTo>
                  <a:close/>
                  <a:moveTo>
                    <a:pt x="612" y="2"/>
                  </a:moveTo>
                  <a:cubicBezTo>
                    <a:pt x="607" y="1"/>
                    <a:pt x="602" y="1"/>
                    <a:pt x="596" y="0"/>
                  </a:cubicBezTo>
                  <a:cubicBezTo>
                    <a:pt x="596" y="8"/>
                    <a:pt x="596" y="8"/>
                    <a:pt x="596" y="8"/>
                  </a:cubicBezTo>
                  <a:cubicBezTo>
                    <a:pt x="601" y="8"/>
                    <a:pt x="606" y="9"/>
                    <a:pt x="611" y="10"/>
                  </a:cubicBezTo>
                  <a:cubicBezTo>
                    <a:pt x="612" y="2"/>
                    <a:pt x="612" y="2"/>
                    <a:pt x="612" y="2"/>
                  </a:cubicBezTo>
                  <a:close/>
                  <a:moveTo>
                    <a:pt x="635" y="7"/>
                  </a:moveTo>
                  <a:cubicBezTo>
                    <a:pt x="630" y="5"/>
                    <a:pt x="625" y="4"/>
                    <a:pt x="619" y="3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8" y="13"/>
                    <a:pt x="633" y="14"/>
                  </a:cubicBezTo>
                  <a:cubicBezTo>
                    <a:pt x="635" y="7"/>
                    <a:pt x="635" y="7"/>
                    <a:pt x="635" y="7"/>
                  </a:cubicBezTo>
                  <a:close/>
                  <a:moveTo>
                    <a:pt x="657" y="14"/>
                  </a:moveTo>
                  <a:cubicBezTo>
                    <a:pt x="652" y="12"/>
                    <a:pt x="647" y="10"/>
                    <a:pt x="642" y="9"/>
                  </a:cubicBezTo>
                  <a:cubicBezTo>
                    <a:pt x="640" y="16"/>
                    <a:pt x="640" y="16"/>
                    <a:pt x="640" y="16"/>
                  </a:cubicBezTo>
                  <a:cubicBezTo>
                    <a:pt x="645" y="18"/>
                    <a:pt x="649" y="19"/>
                    <a:pt x="654" y="21"/>
                  </a:cubicBezTo>
                  <a:cubicBezTo>
                    <a:pt x="657" y="14"/>
                    <a:pt x="657" y="14"/>
                    <a:pt x="657" y="14"/>
                  </a:cubicBezTo>
                  <a:close/>
                  <a:moveTo>
                    <a:pt x="678" y="23"/>
                  </a:moveTo>
                  <a:cubicBezTo>
                    <a:pt x="673" y="21"/>
                    <a:pt x="669" y="19"/>
                    <a:pt x="664" y="17"/>
                  </a:cubicBezTo>
                  <a:cubicBezTo>
                    <a:pt x="661" y="24"/>
                    <a:pt x="661" y="24"/>
                    <a:pt x="661" y="24"/>
                  </a:cubicBezTo>
                  <a:cubicBezTo>
                    <a:pt x="665" y="26"/>
                    <a:pt x="670" y="28"/>
                    <a:pt x="674" y="30"/>
                  </a:cubicBezTo>
                  <a:cubicBezTo>
                    <a:pt x="678" y="23"/>
                    <a:pt x="678" y="23"/>
                    <a:pt x="678" y="23"/>
                  </a:cubicBezTo>
                  <a:close/>
                  <a:moveTo>
                    <a:pt x="698" y="35"/>
                  </a:moveTo>
                  <a:cubicBezTo>
                    <a:pt x="694" y="32"/>
                    <a:pt x="689" y="30"/>
                    <a:pt x="685" y="27"/>
                  </a:cubicBezTo>
                  <a:cubicBezTo>
                    <a:pt x="681" y="34"/>
                    <a:pt x="681" y="34"/>
                    <a:pt x="681" y="34"/>
                  </a:cubicBezTo>
                  <a:cubicBezTo>
                    <a:pt x="685" y="36"/>
                    <a:pt x="689" y="39"/>
                    <a:pt x="694" y="42"/>
                  </a:cubicBezTo>
                  <a:lnTo>
                    <a:pt x="698" y="35"/>
                  </a:lnTo>
                  <a:close/>
                  <a:moveTo>
                    <a:pt x="716" y="49"/>
                  </a:moveTo>
                  <a:cubicBezTo>
                    <a:pt x="712" y="46"/>
                    <a:pt x="708" y="42"/>
                    <a:pt x="704" y="39"/>
                  </a:cubicBezTo>
                  <a:cubicBezTo>
                    <a:pt x="700" y="46"/>
                    <a:pt x="700" y="46"/>
                    <a:pt x="700" y="46"/>
                  </a:cubicBezTo>
                  <a:cubicBezTo>
                    <a:pt x="704" y="49"/>
                    <a:pt x="708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close/>
                  <a:moveTo>
                    <a:pt x="733" y="65"/>
                  </a:moveTo>
                  <a:cubicBezTo>
                    <a:pt x="730" y="61"/>
                    <a:pt x="726" y="57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1" y="63"/>
                    <a:pt x="724" y="67"/>
                    <a:pt x="728" y="70"/>
                  </a:cubicBezTo>
                  <a:lnTo>
                    <a:pt x="733" y="65"/>
                  </a:lnTo>
                  <a:close/>
                  <a:moveTo>
                    <a:pt x="749" y="82"/>
                  </a:moveTo>
                  <a:cubicBezTo>
                    <a:pt x="746" y="78"/>
                    <a:pt x="742" y="74"/>
                    <a:pt x="739" y="70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79"/>
                    <a:pt x="740" y="83"/>
                    <a:pt x="743" y="87"/>
                  </a:cubicBezTo>
                  <a:cubicBezTo>
                    <a:pt x="749" y="82"/>
                    <a:pt x="749" y="82"/>
                    <a:pt x="749" y="82"/>
                  </a:cubicBezTo>
                  <a:close/>
                  <a:moveTo>
                    <a:pt x="762" y="101"/>
                  </a:moveTo>
                  <a:cubicBezTo>
                    <a:pt x="759" y="97"/>
                    <a:pt x="756" y="93"/>
                    <a:pt x="753" y="88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7"/>
                    <a:pt x="753" y="101"/>
                    <a:pt x="755" y="105"/>
                  </a:cubicBezTo>
                  <a:cubicBezTo>
                    <a:pt x="762" y="101"/>
                    <a:pt x="762" y="101"/>
                    <a:pt x="762" y="101"/>
                  </a:cubicBezTo>
                  <a:close/>
                  <a:moveTo>
                    <a:pt x="773" y="122"/>
                  </a:moveTo>
                  <a:cubicBezTo>
                    <a:pt x="771" y="117"/>
                    <a:pt x="769" y="112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2" y="116"/>
                    <a:pt x="764" y="121"/>
                    <a:pt x="766" y="125"/>
                  </a:cubicBezTo>
                  <a:cubicBezTo>
                    <a:pt x="773" y="122"/>
                    <a:pt x="773" y="122"/>
                    <a:pt x="773" y="122"/>
                  </a:cubicBezTo>
                  <a:close/>
                  <a:moveTo>
                    <a:pt x="782" y="143"/>
                  </a:moveTo>
                  <a:cubicBezTo>
                    <a:pt x="780" y="138"/>
                    <a:pt x="778" y="133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6"/>
                    <a:pt x="773" y="141"/>
                    <a:pt x="775" y="146"/>
                  </a:cubicBezTo>
                  <a:cubicBezTo>
                    <a:pt x="782" y="143"/>
                    <a:pt x="782" y="143"/>
                    <a:pt x="782" y="143"/>
                  </a:cubicBezTo>
                  <a:close/>
                  <a:moveTo>
                    <a:pt x="789" y="166"/>
                  </a:moveTo>
                  <a:cubicBezTo>
                    <a:pt x="787" y="160"/>
                    <a:pt x="786" y="155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9" y="158"/>
                    <a:pt x="780" y="162"/>
                    <a:pt x="781" y="167"/>
                  </a:cubicBezTo>
                  <a:cubicBezTo>
                    <a:pt x="789" y="166"/>
                    <a:pt x="789" y="166"/>
                    <a:pt x="789" y="166"/>
                  </a:cubicBezTo>
                  <a:close/>
                  <a:moveTo>
                    <a:pt x="792" y="188"/>
                  </a:moveTo>
                  <a:cubicBezTo>
                    <a:pt x="792" y="183"/>
                    <a:pt x="791" y="178"/>
                    <a:pt x="790" y="173"/>
                  </a:cubicBezTo>
                  <a:cubicBezTo>
                    <a:pt x="783" y="175"/>
                    <a:pt x="783" y="175"/>
                    <a:pt x="783" y="175"/>
                  </a:cubicBezTo>
                  <a:cubicBezTo>
                    <a:pt x="783" y="179"/>
                    <a:pt x="784" y="184"/>
                    <a:pt x="785" y="189"/>
                  </a:cubicBezTo>
                  <a:cubicBezTo>
                    <a:pt x="792" y="188"/>
                    <a:pt x="792" y="188"/>
                    <a:pt x="792" y="188"/>
                  </a:cubicBezTo>
                  <a:close/>
                  <a:moveTo>
                    <a:pt x="794" y="212"/>
                  </a:moveTo>
                  <a:cubicBezTo>
                    <a:pt x="794" y="206"/>
                    <a:pt x="794" y="201"/>
                    <a:pt x="793" y="196"/>
                  </a:cubicBezTo>
                  <a:cubicBezTo>
                    <a:pt x="786" y="197"/>
                    <a:pt x="786" y="197"/>
                    <a:pt x="786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lose/>
                  <a:moveTo>
                    <a:pt x="794" y="235"/>
                  </a:moveTo>
                  <a:cubicBezTo>
                    <a:pt x="794" y="232"/>
                    <a:pt x="794" y="228"/>
                    <a:pt x="794" y="225"/>
                  </a:cubicBezTo>
                  <a:cubicBezTo>
                    <a:pt x="794" y="219"/>
                    <a:pt x="794" y="219"/>
                    <a:pt x="794" y="219"/>
                  </a:cubicBezTo>
                  <a:cubicBezTo>
                    <a:pt x="786" y="219"/>
                    <a:pt x="786" y="219"/>
                    <a:pt x="786" y="219"/>
                  </a:cubicBezTo>
                  <a:cubicBezTo>
                    <a:pt x="786" y="225"/>
                    <a:pt x="786" y="225"/>
                    <a:pt x="786" y="225"/>
                  </a:cubicBezTo>
                  <a:cubicBezTo>
                    <a:pt x="786" y="228"/>
                    <a:pt x="786" y="231"/>
                    <a:pt x="786" y="234"/>
                  </a:cubicBezTo>
                  <a:lnTo>
                    <a:pt x="794" y="235"/>
                  </a:lnTo>
                  <a:close/>
                  <a:moveTo>
                    <a:pt x="791" y="258"/>
                  </a:moveTo>
                  <a:cubicBezTo>
                    <a:pt x="792" y="253"/>
                    <a:pt x="793" y="248"/>
                    <a:pt x="793" y="242"/>
                  </a:cubicBezTo>
                  <a:cubicBezTo>
                    <a:pt x="786" y="242"/>
                    <a:pt x="786" y="242"/>
                    <a:pt x="786" y="242"/>
                  </a:cubicBezTo>
                  <a:cubicBezTo>
                    <a:pt x="785" y="247"/>
                    <a:pt x="785" y="252"/>
                    <a:pt x="784" y="257"/>
                  </a:cubicBezTo>
                  <a:lnTo>
                    <a:pt x="791" y="258"/>
                  </a:lnTo>
                  <a:close/>
                  <a:moveTo>
                    <a:pt x="787" y="280"/>
                  </a:moveTo>
                  <a:cubicBezTo>
                    <a:pt x="788" y="276"/>
                    <a:pt x="789" y="270"/>
                    <a:pt x="790" y="265"/>
                  </a:cubicBezTo>
                  <a:cubicBezTo>
                    <a:pt x="783" y="264"/>
                    <a:pt x="783" y="264"/>
                    <a:pt x="783" y="264"/>
                  </a:cubicBezTo>
                  <a:cubicBezTo>
                    <a:pt x="782" y="269"/>
                    <a:pt x="780" y="274"/>
                    <a:pt x="779" y="278"/>
                  </a:cubicBezTo>
                  <a:cubicBezTo>
                    <a:pt x="787" y="280"/>
                    <a:pt x="787" y="280"/>
                    <a:pt x="787" y="280"/>
                  </a:cubicBezTo>
                  <a:close/>
                  <a:moveTo>
                    <a:pt x="779" y="303"/>
                  </a:moveTo>
                  <a:cubicBezTo>
                    <a:pt x="781" y="298"/>
                    <a:pt x="783" y="293"/>
                    <a:pt x="785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6" y="290"/>
                    <a:pt x="774" y="295"/>
                    <a:pt x="772" y="300"/>
                  </a:cubicBezTo>
                  <a:lnTo>
                    <a:pt x="779" y="303"/>
                  </a:lnTo>
                  <a:close/>
                  <a:moveTo>
                    <a:pt x="770" y="324"/>
                  </a:moveTo>
                  <a:cubicBezTo>
                    <a:pt x="772" y="319"/>
                    <a:pt x="774" y="314"/>
                    <a:pt x="777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1"/>
                    <a:pt x="765" y="316"/>
                    <a:pt x="763" y="320"/>
                  </a:cubicBezTo>
                  <a:cubicBezTo>
                    <a:pt x="770" y="324"/>
                    <a:pt x="770" y="324"/>
                    <a:pt x="770" y="324"/>
                  </a:cubicBezTo>
                  <a:close/>
                  <a:moveTo>
                    <a:pt x="758" y="344"/>
                  </a:moveTo>
                  <a:cubicBezTo>
                    <a:pt x="761" y="339"/>
                    <a:pt x="764" y="335"/>
                    <a:pt x="766" y="330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5"/>
                    <a:pt x="752" y="339"/>
                  </a:cubicBezTo>
                  <a:cubicBezTo>
                    <a:pt x="758" y="344"/>
                    <a:pt x="758" y="344"/>
                    <a:pt x="758" y="344"/>
                  </a:cubicBezTo>
                  <a:close/>
                  <a:moveTo>
                    <a:pt x="744" y="362"/>
                  </a:moveTo>
                  <a:cubicBezTo>
                    <a:pt x="747" y="358"/>
                    <a:pt x="751" y="354"/>
                    <a:pt x="754" y="350"/>
                  </a:cubicBezTo>
                  <a:cubicBezTo>
                    <a:pt x="747" y="345"/>
                    <a:pt x="747" y="345"/>
                    <a:pt x="747" y="345"/>
                  </a:cubicBezTo>
                  <a:cubicBezTo>
                    <a:pt x="744" y="349"/>
                    <a:pt x="741" y="353"/>
                    <a:pt x="738" y="357"/>
                  </a:cubicBezTo>
                  <a:cubicBezTo>
                    <a:pt x="744" y="362"/>
                    <a:pt x="744" y="362"/>
                    <a:pt x="744" y="362"/>
                  </a:cubicBezTo>
                  <a:close/>
                  <a:moveTo>
                    <a:pt x="728" y="379"/>
                  </a:moveTo>
                  <a:cubicBezTo>
                    <a:pt x="732" y="376"/>
                    <a:pt x="736" y="372"/>
                    <a:pt x="739" y="368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7" y="370"/>
                    <a:pt x="723" y="374"/>
                  </a:cubicBezTo>
                  <a:lnTo>
                    <a:pt x="728" y="379"/>
                  </a:lnTo>
                  <a:close/>
                  <a:moveTo>
                    <a:pt x="711" y="394"/>
                  </a:moveTo>
                  <a:cubicBezTo>
                    <a:pt x="715" y="391"/>
                    <a:pt x="719" y="388"/>
                    <a:pt x="723" y="384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4" y="382"/>
                    <a:pt x="710" y="385"/>
                    <a:pt x="706" y="388"/>
                  </a:cubicBezTo>
                  <a:cubicBezTo>
                    <a:pt x="711" y="394"/>
                    <a:pt x="711" y="394"/>
                    <a:pt x="711" y="394"/>
                  </a:cubicBezTo>
                  <a:close/>
                  <a:moveTo>
                    <a:pt x="692" y="408"/>
                  </a:moveTo>
                  <a:cubicBezTo>
                    <a:pt x="696" y="405"/>
                    <a:pt x="700" y="402"/>
                    <a:pt x="705" y="399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2" y="398"/>
                    <a:pt x="688" y="401"/>
                  </a:cubicBezTo>
                  <a:cubicBezTo>
                    <a:pt x="692" y="408"/>
                    <a:pt x="692" y="408"/>
                    <a:pt x="692" y="408"/>
                  </a:cubicBezTo>
                  <a:close/>
                  <a:moveTo>
                    <a:pt x="671" y="419"/>
                  </a:moveTo>
                  <a:cubicBezTo>
                    <a:pt x="676" y="417"/>
                    <a:pt x="680" y="414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7" y="407"/>
                    <a:pt x="672" y="410"/>
                    <a:pt x="668" y="412"/>
                  </a:cubicBezTo>
                  <a:lnTo>
                    <a:pt x="671" y="419"/>
                  </a:lnTo>
                  <a:close/>
                  <a:moveTo>
                    <a:pt x="650" y="428"/>
                  </a:moveTo>
                  <a:cubicBezTo>
                    <a:pt x="655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2" y="419"/>
                    <a:pt x="647" y="420"/>
                  </a:cubicBezTo>
                  <a:cubicBezTo>
                    <a:pt x="650" y="428"/>
                    <a:pt x="650" y="428"/>
                    <a:pt x="650" y="428"/>
                  </a:cubicBezTo>
                  <a:close/>
                  <a:moveTo>
                    <a:pt x="627" y="434"/>
                  </a:moveTo>
                  <a:cubicBezTo>
                    <a:pt x="632" y="433"/>
                    <a:pt x="637" y="431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4"/>
                    <a:pt x="630" y="425"/>
                    <a:pt x="626" y="426"/>
                  </a:cubicBezTo>
                  <a:lnTo>
                    <a:pt x="627" y="434"/>
                  </a:lnTo>
                  <a:close/>
                  <a:moveTo>
                    <a:pt x="604" y="438"/>
                  </a:moveTo>
                  <a:cubicBezTo>
                    <a:pt x="610" y="437"/>
                    <a:pt x="615" y="437"/>
                    <a:pt x="620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9" y="430"/>
                    <a:pt x="604" y="430"/>
                  </a:cubicBezTo>
                  <a:cubicBezTo>
                    <a:pt x="604" y="438"/>
                    <a:pt x="604" y="438"/>
                    <a:pt x="604" y="438"/>
                  </a:cubicBezTo>
                  <a:close/>
                  <a:moveTo>
                    <a:pt x="581" y="439"/>
                  </a:moveTo>
                  <a:cubicBezTo>
                    <a:pt x="586" y="439"/>
                    <a:pt x="592" y="439"/>
                    <a:pt x="597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1"/>
                    <a:pt x="586" y="431"/>
                    <a:pt x="581" y="432"/>
                  </a:cubicBezTo>
                  <a:lnTo>
                    <a:pt x="581" y="439"/>
                  </a:lnTo>
                  <a:close/>
                  <a:moveTo>
                    <a:pt x="558" y="439"/>
                  </a:moveTo>
                  <a:cubicBezTo>
                    <a:pt x="574" y="439"/>
                    <a:pt x="574" y="439"/>
                    <a:pt x="574" y="439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39"/>
                  </a:lnTo>
                  <a:close/>
                  <a:moveTo>
                    <a:pt x="536" y="439"/>
                  </a:moveTo>
                  <a:cubicBezTo>
                    <a:pt x="551" y="439"/>
                    <a:pt x="551" y="439"/>
                    <a:pt x="551" y="439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6" y="432"/>
                    <a:pt x="536" y="432"/>
                    <a:pt x="536" y="432"/>
                  </a:cubicBezTo>
                  <a:lnTo>
                    <a:pt x="536" y="439"/>
                  </a:lnTo>
                  <a:close/>
                  <a:moveTo>
                    <a:pt x="513" y="439"/>
                  </a:moveTo>
                  <a:cubicBezTo>
                    <a:pt x="528" y="439"/>
                    <a:pt x="528" y="439"/>
                    <a:pt x="528" y="439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39"/>
                  </a:lnTo>
                  <a:close/>
                  <a:moveTo>
                    <a:pt x="490" y="439"/>
                  </a:moveTo>
                  <a:cubicBezTo>
                    <a:pt x="505" y="439"/>
                    <a:pt x="505" y="439"/>
                    <a:pt x="505" y="439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39"/>
                  </a:lnTo>
                  <a:close/>
                  <a:moveTo>
                    <a:pt x="467" y="439"/>
                  </a:moveTo>
                  <a:cubicBezTo>
                    <a:pt x="482" y="439"/>
                    <a:pt x="482" y="439"/>
                    <a:pt x="482" y="439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39"/>
                  </a:lnTo>
                  <a:close/>
                  <a:moveTo>
                    <a:pt x="444" y="439"/>
                  </a:moveTo>
                  <a:cubicBezTo>
                    <a:pt x="459" y="439"/>
                    <a:pt x="459" y="439"/>
                    <a:pt x="459" y="439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39"/>
                  </a:lnTo>
                  <a:close/>
                  <a:moveTo>
                    <a:pt x="421" y="439"/>
                  </a:moveTo>
                  <a:cubicBezTo>
                    <a:pt x="437" y="439"/>
                    <a:pt x="437" y="439"/>
                    <a:pt x="437" y="439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39"/>
                  </a:lnTo>
                  <a:close/>
                  <a:moveTo>
                    <a:pt x="399" y="439"/>
                  </a:moveTo>
                  <a:cubicBezTo>
                    <a:pt x="414" y="439"/>
                    <a:pt x="414" y="439"/>
                    <a:pt x="414" y="439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39"/>
                  </a:lnTo>
                  <a:close/>
                  <a:moveTo>
                    <a:pt x="376" y="439"/>
                  </a:moveTo>
                  <a:cubicBezTo>
                    <a:pt x="391" y="439"/>
                    <a:pt x="391" y="439"/>
                    <a:pt x="391" y="439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39"/>
                  </a:lnTo>
                  <a:close/>
                  <a:moveTo>
                    <a:pt x="353" y="439"/>
                  </a:moveTo>
                  <a:cubicBezTo>
                    <a:pt x="368" y="439"/>
                    <a:pt x="368" y="439"/>
                    <a:pt x="368" y="439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39"/>
                  </a:lnTo>
                  <a:close/>
                  <a:moveTo>
                    <a:pt x="330" y="439"/>
                  </a:moveTo>
                  <a:cubicBezTo>
                    <a:pt x="345" y="439"/>
                    <a:pt x="345" y="439"/>
                    <a:pt x="345" y="439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39"/>
                  </a:lnTo>
                  <a:close/>
                  <a:moveTo>
                    <a:pt x="307" y="439"/>
                  </a:moveTo>
                  <a:cubicBezTo>
                    <a:pt x="323" y="439"/>
                    <a:pt x="323" y="439"/>
                    <a:pt x="323" y="439"/>
                  </a:cubicBezTo>
                  <a:cubicBezTo>
                    <a:pt x="323" y="432"/>
                    <a:pt x="323" y="432"/>
                    <a:pt x="323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39"/>
                  </a:lnTo>
                  <a:close/>
                  <a:moveTo>
                    <a:pt x="284" y="439"/>
                  </a:moveTo>
                  <a:cubicBezTo>
                    <a:pt x="300" y="439"/>
                    <a:pt x="300" y="439"/>
                    <a:pt x="300" y="439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39"/>
                  </a:lnTo>
                  <a:close/>
                  <a:moveTo>
                    <a:pt x="262" y="439"/>
                  </a:moveTo>
                  <a:cubicBezTo>
                    <a:pt x="277" y="439"/>
                    <a:pt x="277" y="439"/>
                    <a:pt x="277" y="439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39"/>
                  </a:lnTo>
                  <a:close/>
                  <a:moveTo>
                    <a:pt x="239" y="439"/>
                  </a:moveTo>
                  <a:cubicBezTo>
                    <a:pt x="254" y="439"/>
                    <a:pt x="254" y="439"/>
                    <a:pt x="254" y="439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39"/>
                  </a:lnTo>
                  <a:close/>
                  <a:moveTo>
                    <a:pt x="216" y="439"/>
                  </a:moveTo>
                  <a:cubicBezTo>
                    <a:pt x="231" y="439"/>
                    <a:pt x="231" y="439"/>
                    <a:pt x="231" y="439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39"/>
                  </a:lnTo>
                  <a:close/>
                  <a:moveTo>
                    <a:pt x="193" y="438"/>
                  </a:moveTo>
                  <a:cubicBezTo>
                    <a:pt x="198" y="439"/>
                    <a:pt x="203" y="439"/>
                    <a:pt x="208" y="439"/>
                  </a:cubicBezTo>
                  <a:cubicBezTo>
                    <a:pt x="208" y="431"/>
                    <a:pt x="208" y="431"/>
                    <a:pt x="208" y="431"/>
                  </a:cubicBezTo>
                  <a:cubicBezTo>
                    <a:pt x="203" y="431"/>
                    <a:pt x="199" y="431"/>
                    <a:pt x="194" y="430"/>
                  </a:cubicBezTo>
                  <a:lnTo>
                    <a:pt x="193" y="438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7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8"/>
                    <a:pt x="171" y="427"/>
                  </a:cubicBezTo>
                  <a:lnTo>
                    <a:pt x="170" y="435"/>
                  </a:lnTo>
                  <a:close/>
                  <a:moveTo>
                    <a:pt x="147" y="429"/>
                  </a:moveTo>
                  <a:cubicBezTo>
                    <a:pt x="152" y="430"/>
                    <a:pt x="157" y="432"/>
                    <a:pt x="162" y="433"/>
                  </a:cubicBezTo>
                  <a:cubicBezTo>
                    <a:pt x="164" y="425"/>
                    <a:pt x="164" y="425"/>
                    <a:pt x="164" y="425"/>
                  </a:cubicBezTo>
                  <a:cubicBezTo>
                    <a:pt x="159" y="424"/>
                    <a:pt x="155" y="423"/>
                    <a:pt x="150" y="421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0"/>
                  </a:moveTo>
                  <a:cubicBezTo>
                    <a:pt x="131" y="422"/>
                    <a:pt x="135" y="424"/>
                    <a:pt x="140" y="426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7"/>
                    <a:pt x="134" y="415"/>
                    <a:pt x="129" y="413"/>
                  </a:cubicBezTo>
                  <a:cubicBezTo>
                    <a:pt x="126" y="420"/>
                    <a:pt x="126" y="420"/>
                    <a:pt x="126" y="420"/>
                  </a:cubicBezTo>
                  <a:close/>
                  <a:moveTo>
                    <a:pt x="105" y="409"/>
                  </a:moveTo>
                  <a:cubicBezTo>
                    <a:pt x="110" y="412"/>
                    <a:pt x="114" y="414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4" y="405"/>
                    <a:pt x="109" y="403"/>
                  </a:cubicBezTo>
                  <a:cubicBezTo>
                    <a:pt x="105" y="409"/>
                    <a:pt x="105" y="409"/>
                    <a:pt x="105" y="409"/>
                  </a:cubicBezTo>
                  <a:close/>
                  <a:moveTo>
                    <a:pt x="86" y="396"/>
                  </a:moveTo>
                  <a:cubicBezTo>
                    <a:pt x="90" y="400"/>
                    <a:pt x="94" y="402"/>
                    <a:pt x="99" y="405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6"/>
                    <a:pt x="95" y="393"/>
                    <a:pt x="91" y="390"/>
                  </a:cubicBezTo>
                  <a:cubicBezTo>
                    <a:pt x="86" y="396"/>
                    <a:pt x="86" y="396"/>
                    <a:pt x="86" y="396"/>
                  </a:cubicBezTo>
                  <a:close/>
                  <a:moveTo>
                    <a:pt x="68" y="381"/>
                  </a:moveTo>
                  <a:cubicBezTo>
                    <a:pt x="72" y="385"/>
                    <a:pt x="76" y="388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2"/>
                    <a:pt x="77" y="379"/>
                    <a:pt x="74" y="376"/>
                  </a:cubicBezTo>
                  <a:lnTo>
                    <a:pt x="68" y="381"/>
                  </a:lnTo>
                  <a:close/>
                  <a:moveTo>
                    <a:pt x="52" y="365"/>
                  </a:moveTo>
                  <a:cubicBezTo>
                    <a:pt x="55" y="369"/>
                    <a:pt x="59" y="372"/>
                    <a:pt x="63" y="376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7"/>
                    <a:pt x="61" y="363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6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0"/>
                    <a:pt x="47" y="346"/>
                    <a:pt x="44" y="342"/>
                  </a:cubicBezTo>
                  <a:cubicBezTo>
                    <a:pt x="38" y="346"/>
                    <a:pt x="38" y="346"/>
                    <a:pt x="38" y="346"/>
                  </a:cubicBezTo>
                  <a:close/>
                  <a:moveTo>
                    <a:pt x="26" y="327"/>
                  </a:moveTo>
                  <a:cubicBezTo>
                    <a:pt x="28" y="331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7"/>
                    <a:pt x="33" y="323"/>
                  </a:cubicBezTo>
                  <a:lnTo>
                    <a:pt x="26" y="327"/>
                  </a:lnTo>
                  <a:close/>
                  <a:moveTo>
                    <a:pt x="16" y="305"/>
                  </a:moveTo>
                  <a:cubicBezTo>
                    <a:pt x="18" y="310"/>
                    <a:pt x="20" y="315"/>
                    <a:pt x="22" y="320"/>
                  </a:cubicBezTo>
                  <a:cubicBezTo>
                    <a:pt x="29" y="316"/>
                    <a:pt x="29" y="316"/>
                    <a:pt x="29" y="316"/>
                  </a:cubicBezTo>
                  <a:cubicBezTo>
                    <a:pt x="27" y="312"/>
                    <a:pt x="25" y="307"/>
                    <a:pt x="23" y="303"/>
                  </a:cubicBezTo>
                  <a:cubicBezTo>
                    <a:pt x="16" y="305"/>
                    <a:pt x="16" y="305"/>
                    <a:pt x="16" y="305"/>
                  </a:cubicBezTo>
                  <a:close/>
                  <a:moveTo>
                    <a:pt x="8" y="283"/>
                  </a:moveTo>
                  <a:cubicBezTo>
                    <a:pt x="10" y="288"/>
                    <a:pt x="11" y="293"/>
                    <a:pt x="13" y="298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1"/>
                    <a:pt x="17" y="286"/>
                    <a:pt x="16" y="281"/>
                  </a:cubicBezTo>
                  <a:cubicBezTo>
                    <a:pt x="8" y="283"/>
                    <a:pt x="8" y="283"/>
                    <a:pt x="8" y="283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1"/>
                    <a:pt x="6" y="276"/>
                  </a:cubicBezTo>
                  <a:cubicBezTo>
                    <a:pt x="14" y="274"/>
                    <a:pt x="14" y="274"/>
                    <a:pt x="14" y="274"/>
                  </a:cubicBezTo>
                  <a:cubicBezTo>
                    <a:pt x="13" y="269"/>
                    <a:pt x="12" y="264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1" y="238"/>
                  </a:moveTo>
                  <a:cubicBezTo>
                    <a:pt x="1" y="243"/>
                    <a:pt x="1" y="248"/>
                    <a:pt x="2" y="253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9" y="247"/>
                    <a:pt x="9" y="242"/>
                    <a:pt x="8" y="237"/>
                  </a:cubicBezTo>
                  <a:lnTo>
                    <a:pt x="1" y="238"/>
                  </a:lnTo>
                  <a:close/>
                  <a:moveTo>
                    <a:pt x="0" y="215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0" y="227"/>
                    <a:pt x="0" y="228"/>
                    <a:pt x="0" y="230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8"/>
                    <a:pt x="8" y="227"/>
                    <a:pt x="8" y="225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7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8" y="202"/>
                    <a:pt x="9" y="197"/>
                    <a:pt x="9" y="192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1" y="180"/>
                    <a:pt x="12" y="175"/>
                    <a:pt x="13" y="170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6"/>
                  </a:moveTo>
                  <a:cubicBezTo>
                    <a:pt x="10" y="151"/>
                    <a:pt x="8" y="156"/>
                    <a:pt x="7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58"/>
                    <a:pt x="17" y="153"/>
                    <a:pt x="18" y="149"/>
                  </a:cubicBezTo>
                  <a:cubicBezTo>
                    <a:pt x="11" y="146"/>
                    <a:pt x="11" y="146"/>
                    <a:pt x="11" y="146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5165726" y="4114684"/>
              <a:ext cx="180975" cy="274638"/>
            </a:xfrm>
            <a:custGeom>
              <a:avLst/>
              <a:gdLst>
                <a:gd name="T0" fmla="*/ 114 w 114"/>
                <a:gd name="T1" fmla="*/ 173 h 173"/>
                <a:gd name="T2" fmla="*/ 0 w 114"/>
                <a:gd name="T3" fmla="*/ 102 h 173"/>
                <a:gd name="T4" fmla="*/ 0 w 114"/>
                <a:gd name="T5" fmla="*/ 74 h 173"/>
                <a:gd name="T6" fmla="*/ 114 w 114"/>
                <a:gd name="T7" fmla="*/ 0 h 173"/>
                <a:gd name="T8" fmla="*/ 114 w 114"/>
                <a:gd name="T9" fmla="*/ 40 h 173"/>
                <a:gd name="T10" fmla="*/ 34 w 114"/>
                <a:gd name="T11" fmla="*/ 88 h 173"/>
                <a:gd name="T12" fmla="*/ 34 w 114"/>
                <a:gd name="T13" fmla="*/ 88 h 173"/>
                <a:gd name="T14" fmla="*/ 114 w 114"/>
                <a:gd name="T15" fmla="*/ 133 h 173"/>
                <a:gd name="T16" fmla="*/ 114 w 114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73"/>
                  </a:moveTo>
                  <a:lnTo>
                    <a:pt x="0" y="102"/>
                  </a:lnTo>
                  <a:lnTo>
                    <a:pt x="0" y="74"/>
                  </a:lnTo>
                  <a:lnTo>
                    <a:pt x="114" y="0"/>
                  </a:lnTo>
                  <a:lnTo>
                    <a:pt x="114" y="40"/>
                  </a:lnTo>
                  <a:lnTo>
                    <a:pt x="34" y="88"/>
                  </a:lnTo>
                  <a:lnTo>
                    <a:pt x="34" y="88"/>
                  </a:lnTo>
                  <a:lnTo>
                    <a:pt x="114" y="133"/>
                  </a:lnTo>
                  <a:lnTo>
                    <a:pt x="114" y="173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5429251" y="4035309"/>
              <a:ext cx="211138" cy="392113"/>
            </a:xfrm>
            <a:custGeom>
              <a:avLst/>
              <a:gdLst>
                <a:gd name="T0" fmla="*/ 14 w 56"/>
                <a:gd name="T1" fmla="*/ 73 h 104"/>
                <a:gd name="T2" fmla="*/ 13 w 56"/>
                <a:gd name="T3" fmla="*/ 69 h 104"/>
                <a:gd name="T4" fmla="*/ 13 w 56"/>
                <a:gd name="T5" fmla="*/ 65 h 104"/>
                <a:gd name="T6" fmla="*/ 14 w 56"/>
                <a:gd name="T7" fmla="*/ 59 h 104"/>
                <a:gd name="T8" fmla="*/ 16 w 56"/>
                <a:gd name="T9" fmla="*/ 54 h 104"/>
                <a:gd name="T10" fmla="*/ 19 w 56"/>
                <a:gd name="T11" fmla="*/ 49 h 104"/>
                <a:gd name="T12" fmla="*/ 23 w 56"/>
                <a:gd name="T13" fmla="*/ 45 h 104"/>
                <a:gd name="T14" fmla="*/ 28 w 56"/>
                <a:gd name="T15" fmla="*/ 41 h 104"/>
                <a:gd name="T16" fmla="*/ 31 w 56"/>
                <a:gd name="T17" fmla="*/ 37 h 104"/>
                <a:gd name="T18" fmla="*/ 33 w 56"/>
                <a:gd name="T19" fmla="*/ 33 h 104"/>
                <a:gd name="T20" fmla="*/ 34 w 56"/>
                <a:gd name="T21" fmla="*/ 28 h 104"/>
                <a:gd name="T22" fmla="*/ 33 w 56"/>
                <a:gd name="T23" fmla="*/ 24 h 104"/>
                <a:gd name="T24" fmla="*/ 31 w 56"/>
                <a:gd name="T25" fmla="*/ 21 h 104"/>
                <a:gd name="T26" fmla="*/ 28 w 56"/>
                <a:gd name="T27" fmla="*/ 19 h 104"/>
                <a:gd name="T28" fmla="*/ 23 w 56"/>
                <a:gd name="T29" fmla="*/ 18 h 104"/>
                <a:gd name="T30" fmla="*/ 12 w 56"/>
                <a:gd name="T31" fmla="*/ 21 h 104"/>
                <a:gd name="T32" fmla="*/ 0 w 56"/>
                <a:gd name="T33" fmla="*/ 28 h 104"/>
                <a:gd name="T34" fmla="*/ 0 w 56"/>
                <a:gd name="T35" fmla="*/ 6 h 104"/>
                <a:gd name="T36" fmla="*/ 12 w 56"/>
                <a:gd name="T37" fmla="*/ 2 h 104"/>
                <a:gd name="T38" fmla="*/ 25 w 56"/>
                <a:gd name="T39" fmla="*/ 0 h 104"/>
                <a:gd name="T40" fmla="*/ 38 w 56"/>
                <a:gd name="T41" fmla="*/ 1 h 104"/>
                <a:gd name="T42" fmla="*/ 47 w 56"/>
                <a:gd name="T43" fmla="*/ 6 h 104"/>
                <a:gd name="T44" fmla="*/ 54 w 56"/>
                <a:gd name="T45" fmla="*/ 14 h 104"/>
                <a:gd name="T46" fmla="*/ 56 w 56"/>
                <a:gd name="T47" fmla="*/ 25 h 104"/>
                <a:gd name="T48" fmla="*/ 55 w 56"/>
                <a:gd name="T49" fmla="*/ 33 h 104"/>
                <a:gd name="T50" fmla="*/ 52 w 56"/>
                <a:gd name="T51" fmla="*/ 40 h 104"/>
                <a:gd name="T52" fmla="*/ 48 w 56"/>
                <a:gd name="T53" fmla="*/ 46 h 104"/>
                <a:gd name="T54" fmla="*/ 41 w 56"/>
                <a:gd name="T55" fmla="*/ 52 h 104"/>
                <a:gd name="T56" fmla="*/ 37 w 56"/>
                <a:gd name="T57" fmla="*/ 55 h 104"/>
                <a:gd name="T58" fmla="*/ 34 w 56"/>
                <a:gd name="T59" fmla="*/ 59 h 104"/>
                <a:gd name="T60" fmla="*/ 32 w 56"/>
                <a:gd name="T61" fmla="*/ 62 h 104"/>
                <a:gd name="T62" fmla="*/ 31 w 56"/>
                <a:gd name="T63" fmla="*/ 67 h 104"/>
                <a:gd name="T64" fmla="*/ 32 w 56"/>
                <a:gd name="T65" fmla="*/ 70 h 104"/>
                <a:gd name="T66" fmla="*/ 33 w 56"/>
                <a:gd name="T67" fmla="*/ 73 h 104"/>
                <a:gd name="T68" fmla="*/ 14 w 56"/>
                <a:gd name="T69" fmla="*/ 73 h 104"/>
                <a:gd name="T70" fmla="*/ 25 w 56"/>
                <a:gd name="T71" fmla="*/ 104 h 104"/>
                <a:gd name="T72" fmla="*/ 15 w 56"/>
                <a:gd name="T73" fmla="*/ 101 h 104"/>
                <a:gd name="T74" fmla="*/ 12 w 56"/>
                <a:gd name="T75" fmla="*/ 92 h 104"/>
                <a:gd name="T76" fmla="*/ 15 w 56"/>
                <a:gd name="T77" fmla="*/ 84 h 104"/>
                <a:gd name="T78" fmla="*/ 25 w 56"/>
                <a:gd name="T79" fmla="*/ 81 h 104"/>
                <a:gd name="T80" fmla="*/ 34 w 56"/>
                <a:gd name="T81" fmla="*/ 84 h 104"/>
                <a:gd name="T82" fmla="*/ 38 w 56"/>
                <a:gd name="T83" fmla="*/ 92 h 104"/>
                <a:gd name="T84" fmla="*/ 34 w 56"/>
                <a:gd name="T85" fmla="*/ 101 h 104"/>
                <a:gd name="T86" fmla="*/ 25 w 56"/>
                <a:gd name="T8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104">
                  <a:moveTo>
                    <a:pt x="14" y="73"/>
                  </a:moveTo>
                  <a:cubicBezTo>
                    <a:pt x="14" y="72"/>
                    <a:pt x="14" y="71"/>
                    <a:pt x="13" y="69"/>
                  </a:cubicBezTo>
                  <a:cubicBezTo>
                    <a:pt x="13" y="68"/>
                    <a:pt x="13" y="66"/>
                    <a:pt x="13" y="65"/>
                  </a:cubicBezTo>
                  <a:cubicBezTo>
                    <a:pt x="13" y="63"/>
                    <a:pt x="13" y="61"/>
                    <a:pt x="14" y="59"/>
                  </a:cubicBezTo>
                  <a:cubicBezTo>
                    <a:pt x="14" y="57"/>
                    <a:pt x="15" y="55"/>
                    <a:pt x="16" y="54"/>
                  </a:cubicBezTo>
                  <a:cubicBezTo>
                    <a:pt x="16" y="52"/>
                    <a:pt x="17" y="51"/>
                    <a:pt x="19" y="49"/>
                  </a:cubicBezTo>
                  <a:cubicBezTo>
                    <a:pt x="20" y="48"/>
                    <a:pt x="21" y="47"/>
                    <a:pt x="23" y="45"/>
                  </a:cubicBezTo>
                  <a:cubicBezTo>
                    <a:pt x="25" y="44"/>
                    <a:pt x="26" y="42"/>
                    <a:pt x="28" y="41"/>
                  </a:cubicBezTo>
                  <a:cubicBezTo>
                    <a:pt x="29" y="40"/>
                    <a:pt x="30" y="38"/>
                    <a:pt x="31" y="37"/>
                  </a:cubicBezTo>
                  <a:cubicBezTo>
                    <a:pt x="32" y="36"/>
                    <a:pt x="33" y="34"/>
                    <a:pt x="33" y="33"/>
                  </a:cubicBezTo>
                  <a:cubicBezTo>
                    <a:pt x="34" y="32"/>
                    <a:pt x="34" y="30"/>
                    <a:pt x="34" y="28"/>
                  </a:cubicBezTo>
                  <a:cubicBezTo>
                    <a:pt x="34" y="27"/>
                    <a:pt x="34" y="26"/>
                    <a:pt x="33" y="24"/>
                  </a:cubicBezTo>
                  <a:cubicBezTo>
                    <a:pt x="33" y="23"/>
                    <a:pt x="32" y="22"/>
                    <a:pt x="31" y="21"/>
                  </a:cubicBezTo>
                  <a:cubicBezTo>
                    <a:pt x="30" y="20"/>
                    <a:pt x="29" y="20"/>
                    <a:pt x="28" y="19"/>
                  </a:cubicBezTo>
                  <a:cubicBezTo>
                    <a:pt x="26" y="19"/>
                    <a:pt x="25" y="18"/>
                    <a:pt x="23" y="18"/>
                  </a:cubicBezTo>
                  <a:cubicBezTo>
                    <a:pt x="19" y="18"/>
                    <a:pt x="15" y="19"/>
                    <a:pt x="12" y="21"/>
                  </a:cubicBezTo>
                  <a:cubicBezTo>
                    <a:pt x="8" y="22"/>
                    <a:pt x="4" y="24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4"/>
                    <a:pt x="8" y="3"/>
                    <a:pt x="12" y="2"/>
                  </a:cubicBezTo>
                  <a:cubicBezTo>
                    <a:pt x="16" y="0"/>
                    <a:pt x="21" y="0"/>
                    <a:pt x="25" y="0"/>
                  </a:cubicBezTo>
                  <a:cubicBezTo>
                    <a:pt x="30" y="0"/>
                    <a:pt x="34" y="0"/>
                    <a:pt x="38" y="1"/>
                  </a:cubicBezTo>
                  <a:cubicBezTo>
                    <a:pt x="41" y="2"/>
                    <a:pt x="45" y="4"/>
                    <a:pt x="47" y="6"/>
                  </a:cubicBezTo>
                  <a:cubicBezTo>
                    <a:pt x="50" y="8"/>
                    <a:pt x="52" y="11"/>
                    <a:pt x="54" y="14"/>
                  </a:cubicBezTo>
                  <a:cubicBezTo>
                    <a:pt x="55" y="17"/>
                    <a:pt x="56" y="21"/>
                    <a:pt x="56" y="25"/>
                  </a:cubicBezTo>
                  <a:cubicBezTo>
                    <a:pt x="56" y="28"/>
                    <a:pt x="56" y="31"/>
                    <a:pt x="55" y="33"/>
                  </a:cubicBezTo>
                  <a:cubicBezTo>
                    <a:pt x="55" y="35"/>
                    <a:pt x="54" y="38"/>
                    <a:pt x="52" y="40"/>
                  </a:cubicBezTo>
                  <a:cubicBezTo>
                    <a:pt x="51" y="42"/>
                    <a:pt x="50" y="44"/>
                    <a:pt x="48" y="46"/>
                  </a:cubicBezTo>
                  <a:cubicBezTo>
                    <a:pt x="46" y="48"/>
                    <a:pt x="44" y="50"/>
                    <a:pt x="41" y="52"/>
                  </a:cubicBezTo>
                  <a:cubicBezTo>
                    <a:pt x="40" y="53"/>
                    <a:pt x="38" y="54"/>
                    <a:pt x="37" y="55"/>
                  </a:cubicBezTo>
                  <a:cubicBezTo>
                    <a:pt x="36" y="57"/>
                    <a:pt x="35" y="58"/>
                    <a:pt x="34" y="59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2" y="64"/>
                    <a:pt x="31" y="65"/>
                    <a:pt x="31" y="67"/>
                  </a:cubicBezTo>
                  <a:cubicBezTo>
                    <a:pt x="31" y="68"/>
                    <a:pt x="31" y="69"/>
                    <a:pt x="32" y="70"/>
                  </a:cubicBezTo>
                  <a:cubicBezTo>
                    <a:pt x="32" y="71"/>
                    <a:pt x="32" y="72"/>
                    <a:pt x="33" y="73"/>
                  </a:cubicBezTo>
                  <a:lnTo>
                    <a:pt x="14" y="73"/>
                  </a:lnTo>
                  <a:close/>
                  <a:moveTo>
                    <a:pt x="25" y="104"/>
                  </a:moveTo>
                  <a:cubicBezTo>
                    <a:pt x="21" y="104"/>
                    <a:pt x="18" y="103"/>
                    <a:pt x="15" y="101"/>
                  </a:cubicBezTo>
                  <a:cubicBezTo>
                    <a:pt x="13" y="98"/>
                    <a:pt x="12" y="96"/>
                    <a:pt x="12" y="92"/>
                  </a:cubicBezTo>
                  <a:cubicBezTo>
                    <a:pt x="12" y="89"/>
                    <a:pt x="13" y="86"/>
                    <a:pt x="15" y="84"/>
                  </a:cubicBezTo>
                  <a:cubicBezTo>
                    <a:pt x="18" y="82"/>
                    <a:pt x="21" y="81"/>
                    <a:pt x="25" y="81"/>
                  </a:cubicBezTo>
                  <a:cubicBezTo>
                    <a:pt x="28" y="81"/>
                    <a:pt x="32" y="82"/>
                    <a:pt x="34" y="84"/>
                  </a:cubicBezTo>
                  <a:cubicBezTo>
                    <a:pt x="36" y="86"/>
                    <a:pt x="38" y="89"/>
                    <a:pt x="38" y="92"/>
                  </a:cubicBezTo>
                  <a:cubicBezTo>
                    <a:pt x="38" y="96"/>
                    <a:pt x="36" y="99"/>
                    <a:pt x="34" y="101"/>
                  </a:cubicBezTo>
                  <a:cubicBezTo>
                    <a:pt x="32" y="103"/>
                    <a:pt x="29" y="104"/>
                    <a:pt x="25" y="10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718176" y="4111509"/>
              <a:ext cx="180975" cy="274638"/>
            </a:xfrm>
            <a:custGeom>
              <a:avLst/>
              <a:gdLst>
                <a:gd name="T0" fmla="*/ 114 w 114"/>
                <a:gd name="T1" fmla="*/ 102 h 173"/>
                <a:gd name="T2" fmla="*/ 0 w 114"/>
                <a:gd name="T3" fmla="*/ 173 h 173"/>
                <a:gd name="T4" fmla="*/ 0 w 114"/>
                <a:gd name="T5" fmla="*/ 132 h 173"/>
                <a:gd name="T6" fmla="*/ 83 w 114"/>
                <a:gd name="T7" fmla="*/ 87 h 173"/>
                <a:gd name="T8" fmla="*/ 83 w 114"/>
                <a:gd name="T9" fmla="*/ 87 h 173"/>
                <a:gd name="T10" fmla="*/ 0 w 114"/>
                <a:gd name="T11" fmla="*/ 40 h 173"/>
                <a:gd name="T12" fmla="*/ 0 w 114"/>
                <a:gd name="T13" fmla="*/ 0 h 173"/>
                <a:gd name="T14" fmla="*/ 114 w 114"/>
                <a:gd name="T15" fmla="*/ 76 h 173"/>
                <a:gd name="T16" fmla="*/ 114 w 114"/>
                <a:gd name="T17" fmla="*/ 10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02"/>
                  </a:moveTo>
                  <a:lnTo>
                    <a:pt x="0" y="173"/>
                  </a:lnTo>
                  <a:lnTo>
                    <a:pt x="0" y="132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14" y="76"/>
                  </a:lnTo>
                  <a:lnTo>
                    <a:pt x="114" y="10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202" name="Picture 3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4638" y="3957521"/>
              <a:ext cx="574675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208" name="Group 7207"/>
          <p:cNvGrpSpPr/>
          <p:nvPr/>
        </p:nvGrpSpPr>
        <p:grpSpPr>
          <a:xfrm>
            <a:off x="2894219" y="3425904"/>
            <a:ext cx="1134992" cy="2252850"/>
            <a:chOff x="2836863" y="3359034"/>
            <a:chExt cx="1112838" cy="2208877"/>
          </a:xfrm>
        </p:grpSpPr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90838" y="5133859"/>
              <a:ext cx="10371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Message sent</a:t>
              </a:r>
              <a:endParaRPr lang="en-US" altLang="en-US" sz="1836" kern="0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378201" y="3359034"/>
              <a:ext cx="30163" cy="296863"/>
            </a:xfrm>
            <a:custGeom>
              <a:avLst/>
              <a:gdLst>
                <a:gd name="T0" fmla="*/ 0 w 19"/>
                <a:gd name="T1" fmla="*/ 166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6 h 187"/>
                <a:gd name="T8" fmla="*/ 0 w 19"/>
                <a:gd name="T9" fmla="*/ 166 h 187"/>
                <a:gd name="T10" fmla="*/ 0 w 19"/>
                <a:gd name="T11" fmla="*/ 166 h 187"/>
                <a:gd name="T12" fmla="*/ 0 w 19"/>
                <a:gd name="T13" fmla="*/ 166 h 187"/>
                <a:gd name="T14" fmla="*/ 19 w 19"/>
                <a:gd name="T15" fmla="*/ 166 h 187"/>
                <a:gd name="T16" fmla="*/ 19 w 19"/>
                <a:gd name="T17" fmla="*/ 166 h 187"/>
                <a:gd name="T18" fmla="*/ 0 w 19"/>
                <a:gd name="T19" fmla="*/ 166 h 187"/>
                <a:gd name="T20" fmla="*/ 0 w 19"/>
                <a:gd name="T21" fmla="*/ 111 h 187"/>
                <a:gd name="T22" fmla="*/ 0 w 19"/>
                <a:gd name="T23" fmla="*/ 147 h 187"/>
                <a:gd name="T24" fmla="*/ 19 w 19"/>
                <a:gd name="T25" fmla="*/ 147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6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66"/>
                  </a:moveTo>
                  <a:lnTo>
                    <a:pt x="0" y="166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11"/>
                  </a:moveTo>
                  <a:lnTo>
                    <a:pt x="0" y="147"/>
                  </a:lnTo>
                  <a:lnTo>
                    <a:pt x="19" y="147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317876" y="3633671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8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8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28908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6"/>
            <p:cNvSpPr>
              <a:spLocks noChangeArrowheads="1"/>
            </p:cNvSpPr>
            <p:nvPr/>
          </p:nvSpPr>
          <p:spPr bwMode="auto">
            <a:xfrm>
              <a:off x="38560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7"/>
            <p:cNvSpPr>
              <a:spLocks noChangeArrowheads="1"/>
            </p:cNvSpPr>
            <p:nvPr/>
          </p:nvSpPr>
          <p:spPr bwMode="auto">
            <a:xfrm>
              <a:off x="2992438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auto">
            <a:xfrm>
              <a:off x="30622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Oval 39"/>
            <p:cNvSpPr>
              <a:spLocks noChangeArrowheads="1"/>
            </p:cNvSpPr>
            <p:nvPr/>
          </p:nvSpPr>
          <p:spPr bwMode="auto">
            <a:xfrm>
              <a:off x="3130551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34305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auto">
            <a:xfrm>
              <a:off x="3495676" y="4092459"/>
              <a:ext cx="160338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062288" y="4457584"/>
              <a:ext cx="661988" cy="90488"/>
            </a:xfrm>
            <a:custGeom>
              <a:avLst/>
              <a:gdLst>
                <a:gd name="T0" fmla="*/ 164 w 176"/>
                <a:gd name="T1" fmla="*/ 24 h 24"/>
                <a:gd name="T2" fmla="*/ 12 w 176"/>
                <a:gd name="T3" fmla="*/ 24 h 24"/>
                <a:gd name="T4" fmla="*/ 0 w 176"/>
                <a:gd name="T5" fmla="*/ 12 h 24"/>
                <a:gd name="T6" fmla="*/ 12 w 176"/>
                <a:gd name="T7" fmla="*/ 0 h 24"/>
                <a:gd name="T8" fmla="*/ 164 w 176"/>
                <a:gd name="T9" fmla="*/ 0 h 24"/>
                <a:gd name="T10" fmla="*/ 176 w 176"/>
                <a:gd name="T11" fmla="*/ 12 h 24"/>
                <a:gd name="T12" fmla="*/ 164 w 17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4">
                  <a:moveTo>
                    <a:pt x="164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70" y="0"/>
                    <a:pt x="176" y="5"/>
                    <a:pt x="176" y="12"/>
                  </a:cubicBezTo>
                  <a:cubicBezTo>
                    <a:pt x="176" y="19"/>
                    <a:pt x="170" y="24"/>
                    <a:pt x="164" y="24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844801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auto">
            <a:xfrm>
              <a:off x="2836863" y="3693996"/>
              <a:ext cx="147638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3795713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3803651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2995613" y="5348171"/>
              <a:ext cx="82234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</a:t>
              </a:r>
              <a:r>
                <a:rPr lang="en-US" altLang="en-US" sz="1428" kern="0" dirty="0" err="1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</a:t>
              </a:r>
              <a:endParaRPr lang="en-US" altLang="en-US" sz="1836" kern="0" dirty="0"/>
            </a:p>
          </p:txBody>
        </p:sp>
      </p:grpSp>
      <p:grpSp>
        <p:nvGrpSpPr>
          <p:cNvPr id="7206" name="Group 7205"/>
          <p:cNvGrpSpPr/>
          <p:nvPr/>
        </p:nvGrpSpPr>
        <p:grpSpPr>
          <a:xfrm>
            <a:off x="7890771" y="3767534"/>
            <a:ext cx="1662332" cy="1911220"/>
            <a:chOff x="7735888" y="3693996"/>
            <a:chExt cx="1629885" cy="1873915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7735888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8010526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8266113" y="5133859"/>
              <a:ext cx="109966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 sends</a:t>
              </a:r>
              <a:endParaRPr lang="en-US" altLang="en-US" sz="1836" kern="0"/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8467726" y="5348171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8524876" y="5348171"/>
              <a:ext cx="62998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esponse</a:t>
              </a:r>
              <a:endParaRPr lang="en-US" altLang="en-US" sz="1836" kern="0"/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82994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92646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8401051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Oval 55"/>
            <p:cNvSpPr>
              <a:spLocks noChangeArrowheads="1"/>
            </p:cNvSpPr>
            <p:nvPr/>
          </p:nvSpPr>
          <p:spPr bwMode="auto">
            <a:xfrm>
              <a:off x="84724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Oval 56"/>
            <p:cNvSpPr>
              <a:spLocks noChangeArrowheads="1"/>
            </p:cNvSpPr>
            <p:nvPr/>
          </p:nvSpPr>
          <p:spPr bwMode="auto">
            <a:xfrm>
              <a:off x="8539163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Oval 57"/>
            <p:cNvSpPr>
              <a:spLocks noChangeArrowheads="1"/>
            </p:cNvSpPr>
            <p:nvPr/>
          </p:nvSpPr>
          <p:spPr bwMode="auto">
            <a:xfrm>
              <a:off x="88407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8"/>
            <p:cNvSpPr>
              <a:spLocks noChangeArrowheads="1"/>
            </p:cNvSpPr>
            <p:nvPr/>
          </p:nvSpPr>
          <p:spPr bwMode="auto">
            <a:xfrm>
              <a:off x="8904288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8472488" y="4394084"/>
              <a:ext cx="660400" cy="217488"/>
            </a:xfrm>
            <a:custGeom>
              <a:avLst/>
              <a:gdLst>
                <a:gd name="T0" fmla="*/ 146 w 176"/>
                <a:gd name="T1" fmla="*/ 58 h 58"/>
                <a:gd name="T2" fmla="*/ 30 w 176"/>
                <a:gd name="T3" fmla="*/ 58 h 58"/>
                <a:gd name="T4" fmla="*/ 0 w 176"/>
                <a:gd name="T5" fmla="*/ 29 h 58"/>
                <a:gd name="T6" fmla="*/ 30 w 176"/>
                <a:gd name="T7" fmla="*/ 0 h 58"/>
                <a:gd name="T8" fmla="*/ 146 w 176"/>
                <a:gd name="T9" fmla="*/ 0 h 58"/>
                <a:gd name="T10" fmla="*/ 176 w 176"/>
                <a:gd name="T11" fmla="*/ 29 h 58"/>
                <a:gd name="T12" fmla="*/ 146 w 176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58">
                  <a:moveTo>
                    <a:pt x="146" y="58"/>
                  </a:moveTo>
                  <a:cubicBezTo>
                    <a:pt x="30" y="58"/>
                    <a:pt x="30" y="58"/>
                    <a:pt x="30" y="58"/>
                  </a:cubicBezTo>
                  <a:cubicBezTo>
                    <a:pt x="14" y="58"/>
                    <a:pt x="0" y="45"/>
                    <a:pt x="0" y="29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2" y="0"/>
                    <a:pt x="176" y="13"/>
                    <a:pt x="176" y="29"/>
                  </a:cubicBezTo>
                  <a:cubicBezTo>
                    <a:pt x="176" y="45"/>
                    <a:pt x="162" y="58"/>
                    <a:pt x="146" y="58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8253413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Oval 61"/>
            <p:cNvSpPr>
              <a:spLocks noChangeArrowheads="1"/>
            </p:cNvSpPr>
            <p:nvPr/>
          </p:nvSpPr>
          <p:spPr bwMode="auto">
            <a:xfrm>
              <a:off x="82470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9204326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Oval 63"/>
            <p:cNvSpPr>
              <a:spLocks noChangeArrowheads="1"/>
            </p:cNvSpPr>
            <p:nvPr/>
          </p:nvSpPr>
          <p:spPr bwMode="auto">
            <a:xfrm>
              <a:off x="92122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4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bot messaging</a:t>
            </a:r>
          </a:p>
        </p:txBody>
      </p:sp>
    </p:spTree>
    <p:extLst>
      <p:ext uri="{BB962C8B-B14F-4D97-AF65-F5344CB8AC3E}">
        <p14:creationId xmlns:p14="http://schemas.microsoft.com/office/powerpoint/2010/main" val="3930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Example: Invoice Processing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951107" y="4719244"/>
            <a:ext cx="2719679" cy="1961722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876261" y="2080058"/>
            <a:ext cx="2175043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2936547" y="2080058"/>
            <a:ext cx="8328637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859381" y="2100489"/>
            <a:ext cx="2041105" cy="4557721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7395" y="2399905"/>
            <a:ext cx="10626463" cy="4088506"/>
            <a:chOff x="108945" y="1405047"/>
            <a:chExt cx="11996707" cy="4878854"/>
          </a:xfrm>
        </p:grpSpPr>
        <p:sp>
          <p:nvSpPr>
            <p:cNvPr id="13" name="TextBox 12"/>
            <p:cNvSpPr txBox="1"/>
            <p:nvPr/>
          </p:nvSpPr>
          <p:spPr>
            <a:xfrm>
              <a:off x="9783934" y="1579479"/>
              <a:ext cx="2321718" cy="118493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 anchor="ctr">
              <a:spAutoFit/>
            </a:bodyPr>
            <a:lstStyle/>
            <a:p>
              <a:pPr algn="ctr" defTabSz="932597">
                <a:lnSpc>
                  <a:spcPct val="90000"/>
                </a:lnSpc>
                <a:spcAft>
                  <a:spcPts val="612"/>
                </a:spcAft>
              </a:pPr>
              <a:r>
                <a:rPr lang="en-US" sz="2448" kern="0" dirty="0">
                  <a:solidFill>
                    <a:schemeClr val="accent6"/>
                  </a:solidFill>
                </a:rPr>
                <a:t>Store record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08945" y="1405047"/>
              <a:ext cx="11537748" cy="4878854"/>
              <a:chOff x="108945" y="1405047"/>
              <a:chExt cx="11537748" cy="4878854"/>
            </a:xfrm>
          </p:grpSpPr>
          <p:cxnSp>
            <p:nvCxnSpPr>
              <p:cNvPr id="15" name="Straight Arrow Connector 14"/>
              <p:cNvCxnSpPr>
                <a:stCxn id="18" idx="6"/>
                <a:endCxn id="21" idx="2"/>
              </p:cNvCxnSpPr>
              <p:nvPr/>
            </p:nvCxnSpPr>
            <p:spPr>
              <a:xfrm>
                <a:off x="4316017" y="3127492"/>
                <a:ext cx="11418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21" idx="6"/>
                <a:endCxn id="25" idx="2"/>
              </p:cNvCxnSpPr>
              <p:nvPr/>
            </p:nvCxnSpPr>
            <p:spPr>
              <a:xfrm>
                <a:off x="6734175" y="3127492"/>
                <a:ext cx="12180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25" idx="6"/>
                <a:endCxn id="27" idx="2"/>
              </p:cNvCxnSpPr>
              <p:nvPr/>
            </p:nvCxnSpPr>
            <p:spPr>
              <a:xfrm>
                <a:off x="9228533" y="3127492"/>
                <a:ext cx="1141810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 bwMode="auto">
              <a:xfrm>
                <a:off x="3039667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377845" y="1428356"/>
                <a:ext cx="2683073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Post new invoice</a:t>
                </a:r>
              </a:p>
            </p:txBody>
          </p:sp>
          <p:sp>
            <p:nvSpPr>
              <p:cNvPr id="20" name="Right Arrow 19"/>
              <p:cNvSpPr/>
              <p:nvPr/>
            </p:nvSpPr>
            <p:spPr bwMode="auto">
              <a:xfrm>
                <a:off x="4620221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 bwMode="auto">
              <a:xfrm>
                <a:off x="5457825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3464695" y="5026601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1883" y="4329588"/>
                <a:ext cx="2705942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Fetch Invoice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935141" y="1440365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Grab raw file</a:t>
                </a: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795218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081311" y="1405047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Convert to JSON</a:t>
                </a: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1037034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 bwMode="auto">
              <a:xfrm>
                <a:off x="614365" y="3739138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08945" y="2928411"/>
                <a:ext cx="2321718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API layer</a:t>
                </a:r>
              </a:p>
            </p:txBody>
          </p:sp>
          <p:sp>
            <p:nvSpPr>
              <p:cNvPr id="30" name="Equal 29"/>
              <p:cNvSpPr/>
              <p:nvPr/>
            </p:nvSpPr>
            <p:spPr bwMode="auto">
              <a:xfrm>
                <a:off x="7038379" y="2930211"/>
                <a:ext cx="609600" cy="394562"/>
              </a:xfrm>
              <a:prstGeom prst="mathEqual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" name="Right Arrow 30"/>
              <p:cNvSpPr/>
              <p:nvPr/>
            </p:nvSpPr>
            <p:spPr bwMode="auto">
              <a:xfrm>
                <a:off x="9532737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" name="Can 31"/>
              <p:cNvSpPr/>
              <p:nvPr/>
            </p:nvSpPr>
            <p:spPr bwMode="auto">
              <a:xfrm>
                <a:off x="8147444" y="5059756"/>
                <a:ext cx="885825" cy="1190988"/>
              </a:xfrm>
              <a:prstGeom prst="can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3" name="Straight Arrow Connector 32"/>
              <p:cNvCxnSpPr>
                <a:stCxn id="28" idx="7"/>
                <a:endCxn id="18" idx="2"/>
              </p:cNvCxnSpPr>
              <p:nvPr/>
            </p:nvCxnSpPr>
            <p:spPr>
              <a:xfrm flipV="1">
                <a:off x="1703798" y="3127492"/>
                <a:ext cx="1335869" cy="795773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28" idx="5"/>
                <a:endCxn id="22" idx="2"/>
              </p:cNvCxnSpPr>
              <p:nvPr/>
            </p:nvCxnSpPr>
            <p:spPr>
              <a:xfrm>
                <a:off x="1703797" y="4812310"/>
                <a:ext cx="1760898" cy="84294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Plus 34"/>
              <p:cNvSpPr/>
              <p:nvPr/>
            </p:nvSpPr>
            <p:spPr bwMode="auto">
              <a:xfrm>
                <a:off x="2078238" y="3233824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6" name="Plus 35"/>
              <p:cNvSpPr/>
              <p:nvPr/>
            </p:nvSpPr>
            <p:spPr bwMode="auto">
              <a:xfrm>
                <a:off x="2100264" y="4975811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stCxn id="22" idx="6"/>
                <a:endCxn id="32" idx="2"/>
              </p:cNvCxnSpPr>
              <p:nvPr/>
            </p:nvCxnSpPr>
            <p:spPr>
              <a:xfrm flipV="1">
                <a:off x="4741045" y="5655250"/>
                <a:ext cx="3406399" cy="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/>
              <p:cNvCxnSpPr>
                <a:stCxn id="27" idx="4"/>
                <a:endCxn id="32" idx="4"/>
              </p:cNvCxnSpPr>
              <p:nvPr/>
            </p:nvCxnSpPr>
            <p:spPr>
              <a:xfrm rot="5400000">
                <a:off x="9071340" y="3718071"/>
                <a:ext cx="1899108" cy="1975250"/>
              </a:xfrm>
              <a:prstGeom prst="bentConnector2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TextBox 38"/>
          <p:cNvSpPr txBox="1"/>
          <p:nvPr/>
        </p:nvSpPr>
        <p:spPr>
          <a:xfrm>
            <a:off x="709867" y="1985919"/>
            <a:ext cx="2286442" cy="992982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API Management</a:t>
            </a:r>
          </a:p>
        </p:txBody>
      </p:sp>
      <p:pic>
        <p:nvPicPr>
          <p:cNvPr id="40" name="Picture 2" descr="https://az213233.vo.msecnd.net/Content/6.0.00298.4.160413-1548/ApiManagement/Images/ApiManagemen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00"/>
          <a:stretch/>
        </p:blipFill>
        <p:spPr bwMode="auto">
          <a:xfrm>
            <a:off x="1505424" y="4585551"/>
            <a:ext cx="449891" cy="52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1131" y="3624508"/>
            <a:ext cx="537883" cy="43762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934183" y="1951637"/>
            <a:ext cx="3536080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Logic App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017" y="3577935"/>
            <a:ext cx="512379" cy="48420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1878" y="3577935"/>
            <a:ext cx="512379" cy="48420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87" y="3577935"/>
            <a:ext cx="512379" cy="48420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6198" y="5770568"/>
            <a:ext cx="537883" cy="43762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795249" y="1932146"/>
            <a:ext cx="2286442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1148969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and reach out!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96026"/>
          </a:xfrm>
        </p:spPr>
        <p:txBody>
          <a:bodyPr/>
          <a:lstStyle/>
          <a:p>
            <a:r>
              <a:rPr lang="en-US" dirty="0"/>
              <a:t>Try Functions – </a:t>
            </a:r>
            <a:r>
              <a:rPr lang="en-US" dirty="0">
                <a:hlinkClick r:id="rId2"/>
              </a:rPr>
              <a:t>https://functions.azure.com</a:t>
            </a:r>
            <a:endParaRPr lang="en-US" dirty="0"/>
          </a:p>
          <a:p>
            <a:r>
              <a:rPr lang="en-US" dirty="0"/>
              <a:t>Try App Service – </a:t>
            </a:r>
            <a:r>
              <a:rPr lang="en-US" dirty="0">
                <a:hlinkClick r:id="rId3"/>
              </a:rPr>
              <a:t>https://tryappservice.azure.com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4866" y="2765858"/>
            <a:ext cx="4351519" cy="384008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005769" y="3063773"/>
            <a:ext cx="3407915" cy="3140629"/>
            <a:chOff x="827088" y="-3463925"/>
            <a:chExt cx="3833812" cy="3816350"/>
          </a:xfrm>
          <a:solidFill>
            <a:srgbClr val="00B0F0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94525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203" name="Group 202"/>
          <p:cNvGrpSpPr/>
          <p:nvPr/>
        </p:nvGrpSpPr>
        <p:grpSpPr>
          <a:xfrm>
            <a:off x="3937325" y="1212849"/>
            <a:ext cx="4275801" cy="5277340"/>
            <a:chOff x="4158354" y="1189176"/>
            <a:chExt cx="4192342" cy="51743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8354" y="1189176"/>
              <a:ext cx="4192342" cy="419234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340125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Event-driven scale</a:t>
              </a: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7719307" y="857386"/>
            <a:ext cx="4986727" cy="5632803"/>
            <a:chOff x="7567771" y="840651"/>
            <a:chExt cx="4889392" cy="552285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7771" y="840651"/>
              <a:ext cx="4889392" cy="4889392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9239486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Sub-second billing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42613" y="795046"/>
            <a:ext cx="2611289" cy="5695143"/>
            <a:chOff x="825302" y="779528"/>
            <a:chExt cx="2560320" cy="5583980"/>
          </a:xfrm>
        </p:grpSpPr>
        <p:sp>
          <p:nvSpPr>
            <p:cNvPr id="60" name="TextBox 59"/>
            <p:cNvSpPr txBox="1"/>
            <p:nvPr/>
          </p:nvSpPr>
          <p:spPr>
            <a:xfrm>
              <a:off x="130017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Abstraction of servers</a:t>
              </a: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1300172" y="3826400"/>
              <a:ext cx="1582606" cy="1005115"/>
              <a:chOff x="1217613" y="3254375"/>
              <a:chExt cx="2514600" cy="1597026"/>
            </a:xfrm>
          </p:grpSpPr>
          <p:sp>
            <p:nvSpPr>
              <p:cNvPr id="68" name="Freeform 8"/>
              <p:cNvSpPr>
                <a:spLocks/>
              </p:cNvSpPr>
              <p:nvPr/>
            </p:nvSpPr>
            <p:spPr bwMode="auto">
              <a:xfrm>
                <a:off x="1217613" y="3751263"/>
                <a:ext cx="2514600" cy="701675"/>
              </a:xfrm>
              <a:custGeom>
                <a:avLst/>
                <a:gdLst>
                  <a:gd name="T0" fmla="*/ 1115 w 1132"/>
                  <a:gd name="T1" fmla="*/ 316 h 316"/>
                  <a:gd name="T2" fmla="*/ 1103 w 1132"/>
                  <a:gd name="T3" fmla="*/ 305 h 316"/>
                  <a:gd name="T4" fmla="*/ 1062 w 1132"/>
                  <a:gd name="T5" fmla="*/ 224 h 316"/>
                  <a:gd name="T6" fmla="*/ 679 w 1132"/>
                  <a:gd name="T7" fmla="*/ 57 h 316"/>
                  <a:gd name="T8" fmla="*/ 315 w 1132"/>
                  <a:gd name="T9" fmla="*/ 39 h 316"/>
                  <a:gd name="T10" fmla="*/ 37 w 1132"/>
                  <a:gd name="T11" fmla="*/ 98 h 316"/>
                  <a:gd name="T12" fmla="*/ 18 w 1132"/>
                  <a:gd name="T13" fmla="*/ 129 h 316"/>
                  <a:gd name="T14" fmla="*/ 3 w 1132"/>
                  <a:gd name="T15" fmla="*/ 133 h 316"/>
                  <a:gd name="T16" fmla="*/ 26 w 1132"/>
                  <a:gd name="T17" fmla="*/ 86 h 316"/>
                  <a:gd name="T18" fmla="*/ 682 w 1132"/>
                  <a:gd name="T19" fmla="*/ 41 h 316"/>
                  <a:gd name="T20" fmla="*/ 1075 w 1132"/>
                  <a:gd name="T21" fmla="*/ 213 h 316"/>
                  <a:gd name="T22" fmla="*/ 1115 w 1132"/>
                  <a:gd name="T23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2" h="316">
                    <a:moveTo>
                      <a:pt x="1115" y="316"/>
                    </a:moveTo>
                    <a:cubicBezTo>
                      <a:pt x="1103" y="305"/>
                      <a:pt x="1103" y="305"/>
                      <a:pt x="1103" y="305"/>
                    </a:cubicBezTo>
                    <a:cubicBezTo>
                      <a:pt x="1110" y="298"/>
                      <a:pt x="1100" y="268"/>
                      <a:pt x="1062" y="224"/>
                    </a:cubicBezTo>
                    <a:cubicBezTo>
                      <a:pt x="988" y="137"/>
                      <a:pt x="790" y="82"/>
                      <a:pt x="679" y="57"/>
                    </a:cubicBezTo>
                    <a:cubicBezTo>
                      <a:pt x="593" y="37"/>
                      <a:pt x="454" y="30"/>
                      <a:pt x="315" y="39"/>
                    </a:cubicBezTo>
                    <a:cubicBezTo>
                      <a:pt x="175" y="47"/>
                      <a:pt x="68" y="70"/>
                      <a:pt x="37" y="98"/>
                    </a:cubicBezTo>
                    <a:cubicBezTo>
                      <a:pt x="20" y="113"/>
                      <a:pt x="17" y="124"/>
                      <a:pt x="18" y="129"/>
                    </a:cubicBezTo>
                    <a:cubicBezTo>
                      <a:pt x="3" y="133"/>
                      <a:pt x="3" y="133"/>
                      <a:pt x="3" y="133"/>
                    </a:cubicBezTo>
                    <a:cubicBezTo>
                      <a:pt x="0" y="124"/>
                      <a:pt x="1" y="109"/>
                      <a:pt x="26" y="86"/>
                    </a:cubicBezTo>
                    <a:cubicBezTo>
                      <a:pt x="101" y="18"/>
                      <a:pt x="498" y="0"/>
                      <a:pt x="682" y="41"/>
                    </a:cubicBezTo>
                    <a:cubicBezTo>
                      <a:pt x="796" y="66"/>
                      <a:pt x="997" y="123"/>
                      <a:pt x="1075" y="213"/>
                    </a:cubicBezTo>
                    <a:cubicBezTo>
                      <a:pt x="1115" y="261"/>
                      <a:pt x="1132" y="299"/>
                      <a:pt x="1115" y="316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1260475" y="3768725"/>
                <a:ext cx="942975" cy="1082675"/>
              </a:xfrm>
              <a:prstGeom prst="rect">
                <a:avLst/>
              </a:pr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333500" y="3898900"/>
                <a:ext cx="796925" cy="820738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1368425" y="3940175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2" name="Rectangle 12"/>
              <p:cNvSpPr>
                <a:spLocks noChangeArrowheads="1"/>
              </p:cNvSpPr>
              <p:nvPr/>
            </p:nvSpPr>
            <p:spPr bwMode="auto">
              <a:xfrm>
                <a:off x="139065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142240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4" name="Rectangle 14"/>
              <p:cNvSpPr>
                <a:spLocks noChangeArrowheads="1"/>
              </p:cNvSpPr>
              <p:nvPr/>
            </p:nvSpPr>
            <p:spPr bwMode="auto">
              <a:xfrm>
                <a:off x="1454150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5" name="Rectangle 15"/>
              <p:cNvSpPr>
                <a:spLocks noChangeArrowheads="1"/>
              </p:cNvSpPr>
              <p:nvPr/>
            </p:nvSpPr>
            <p:spPr bwMode="auto">
              <a:xfrm>
                <a:off x="1484313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6" name="Rectangle 16"/>
              <p:cNvSpPr>
                <a:spLocks noChangeArrowheads="1"/>
              </p:cNvSpPr>
              <p:nvPr/>
            </p:nvSpPr>
            <p:spPr bwMode="auto">
              <a:xfrm>
                <a:off x="1516063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7" name="Rectangle 17"/>
              <p:cNvSpPr>
                <a:spLocks noChangeArrowheads="1"/>
              </p:cNvSpPr>
              <p:nvPr/>
            </p:nvSpPr>
            <p:spPr bwMode="auto">
              <a:xfrm>
                <a:off x="1546225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8" name="Oval 18"/>
              <p:cNvSpPr>
                <a:spLocks noChangeArrowheads="1"/>
              </p:cNvSpPr>
              <p:nvPr/>
            </p:nvSpPr>
            <p:spPr bwMode="auto">
              <a:xfrm>
                <a:off x="2011363" y="3992563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" name="Rectangle 19"/>
              <p:cNvSpPr>
                <a:spLocks noChangeArrowheads="1"/>
              </p:cNvSpPr>
              <p:nvPr/>
            </p:nvSpPr>
            <p:spPr bwMode="auto">
              <a:xfrm>
                <a:off x="1368425" y="4119563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" name="Rectangle 20"/>
              <p:cNvSpPr>
                <a:spLocks noChangeArrowheads="1"/>
              </p:cNvSpPr>
              <p:nvPr/>
            </p:nvSpPr>
            <p:spPr bwMode="auto">
              <a:xfrm>
                <a:off x="139065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" name="Rectangle 21"/>
              <p:cNvSpPr>
                <a:spLocks noChangeArrowheads="1"/>
              </p:cNvSpPr>
              <p:nvPr/>
            </p:nvSpPr>
            <p:spPr bwMode="auto">
              <a:xfrm>
                <a:off x="142240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2" name="Rectangle 22"/>
              <p:cNvSpPr>
                <a:spLocks noChangeArrowheads="1"/>
              </p:cNvSpPr>
              <p:nvPr/>
            </p:nvSpPr>
            <p:spPr bwMode="auto">
              <a:xfrm>
                <a:off x="1454150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3" name="Rectangle 23"/>
              <p:cNvSpPr>
                <a:spLocks noChangeArrowheads="1"/>
              </p:cNvSpPr>
              <p:nvPr/>
            </p:nvSpPr>
            <p:spPr bwMode="auto">
              <a:xfrm>
                <a:off x="1484313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4" name="Rectangle 24"/>
              <p:cNvSpPr>
                <a:spLocks noChangeArrowheads="1"/>
              </p:cNvSpPr>
              <p:nvPr/>
            </p:nvSpPr>
            <p:spPr bwMode="auto">
              <a:xfrm>
                <a:off x="1516063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5" name="Rectangle 25"/>
              <p:cNvSpPr>
                <a:spLocks noChangeArrowheads="1"/>
              </p:cNvSpPr>
              <p:nvPr/>
            </p:nvSpPr>
            <p:spPr bwMode="auto">
              <a:xfrm>
                <a:off x="1546225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>
                <a:off x="2011363" y="417353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7" name="Rectangle 27"/>
              <p:cNvSpPr>
                <a:spLocks noChangeArrowheads="1"/>
              </p:cNvSpPr>
              <p:nvPr/>
            </p:nvSpPr>
            <p:spPr bwMode="auto">
              <a:xfrm>
                <a:off x="1368425" y="4300538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8" name="Rectangle 28"/>
              <p:cNvSpPr>
                <a:spLocks noChangeArrowheads="1"/>
              </p:cNvSpPr>
              <p:nvPr/>
            </p:nvSpPr>
            <p:spPr bwMode="auto">
              <a:xfrm>
                <a:off x="139065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" name="Rectangle 29"/>
              <p:cNvSpPr>
                <a:spLocks noChangeArrowheads="1"/>
              </p:cNvSpPr>
              <p:nvPr/>
            </p:nvSpPr>
            <p:spPr bwMode="auto">
              <a:xfrm>
                <a:off x="142240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" name="Rectangle 30"/>
              <p:cNvSpPr>
                <a:spLocks noChangeArrowheads="1"/>
              </p:cNvSpPr>
              <p:nvPr/>
            </p:nvSpPr>
            <p:spPr bwMode="auto">
              <a:xfrm>
                <a:off x="1454150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" name="Rectangle 31"/>
              <p:cNvSpPr>
                <a:spLocks noChangeArrowheads="1"/>
              </p:cNvSpPr>
              <p:nvPr/>
            </p:nvSpPr>
            <p:spPr bwMode="auto">
              <a:xfrm>
                <a:off x="1484313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" name="Rectangle 32"/>
              <p:cNvSpPr>
                <a:spLocks noChangeArrowheads="1"/>
              </p:cNvSpPr>
              <p:nvPr/>
            </p:nvSpPr>
            <p:spPr bwMode="auto">
              <a:xfrm>
                <a:off x="1516063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" name="Rectangle 33"/>
              <p:cNvSpPr>
                <a:spLocks noChangeArrowheads="1"/>
              </p:cNvSpPr>
              <p:nvPr/>
            </p:nvSpPr>
            <p:spPr bwMode="auto">
              <a:xfrm>
                <a:off x="1546225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" name="Oval 34"/>
              <p:cNvSpPr>
                <a:spLocks noChangeArrowheads="1"/>
              </p:cNvSpPr>
              <p:nvPr/>
            </p:nvSpPr>
            <p:spPr bwMode="auto">
              <a:xfrm>
                <a:off x="2011363" y="435292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" name="Rectangle 35"/>
              <p:cNvSpPr>
                <a:spLocks noChangeArrowheads="1"/>
              </p:cNvSpPr>
              <p:nvPr/>
            </p:nvSpPr>
            <p:spPr bwMode="auto">
              <a:xfrm>
                <a:off x="1368425" y="4479925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6" name="Rectangle 36"/>
              <p:cNvSpPr>
                <a:spLocks noChangeArrowheads="1"/>
              </p:cNvSpPr>
              <p:nvPr/>
            </p:nvSpPr>
            <p:spPr bwMode="auto">
              <a:xfrm>
                <a:off x="139065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7" name="Rectangle 37"/>
              <p:cNvSpPr>
                <a:spLocks noChangeArrowheads="1"/>
              </p:cNvSpPr>
              <p:nvPr/>
            </p:nvSpPr>
            <p:spPr bwMode="auto">
              <a:xfrm>
                <a:off x="142240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8" name="Rectangle 38"/>
              <p:cNvSpPr>
                <a:spLocks noChangeArrowheads="1"/>
              </p:cNvSpPr>
              <p:nvPr/>
            </p:nvSpPr>
            <p:spPr bwMode="auto">
              <a:xfrm>
                <a:off x="1454150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9" name="Rectangle 39"/>
              <p:cNvSpPr>
                <a:spLocks noChangeArrowheads="1"/>
              </p:cNvSpPr>
              <p:nvPr/>
            </p:nvSpPr>
            <p:spPr bwMode="auto">
              <a:xfrm>
                <a:off x="1484313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Rectangle 40"/>
              <p:cNvSpPr>
                <a:spLocks noChangeArrowheads="1"/>
              </p:cNvSpPr>
              <p:nvPr/>
            </p:nvSpPr>
            <p:spPr bwMode="auto">
              <a:xfrm>
                <a:off x="1516063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Rectangle 41"/>
              <p:cNvSpPr>
                <a:spLocks noChangeArrowheads="1"/>
              </p:cNvSpPr>
              <p:nvPr/>
            </p:nvSpPr>
            <p:spPr bwMode="auto">
              <a:xfrm>
                <a:off x="1546225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Oval 42"/>
              <p:cNvSpPr>
                <a:spLocks noChangeArrowheads="1"/>
              </p:cNvSpPr>
              <p:nvPr/>
            </p:nvSpPr>
            <p:spPr bwMode="auto">
              <a:xfrm>
                <a:off x="2011363" y="453390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43"/>
              <p:cNvSpPr>
                <a:spLocks noChangeArrowheads="1"/>
              </p:cNvSpPr>
              <p:nvPr/>
            </p:nvSpPr>
            <p:spPr bwMode="auto">
              <a:xfrm>
                <a:off x="3070225" y="4008438"/>
                <a:ext cx="596900" cy="842963"/>
              </a:xfrm>
              <a:prstGeom prst="rect">
                <a:avLst/>
              </a:pr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44"/>
              <p:cNvSpPr>
                <a:spLocks noChangeArrowheads="1"/>
              </p:cNvSpPr>
              <p:nvPr/>
            </p:nvSpPr>
            <p:spPr bwMode="auto">
              <a:xfrm>
                <a:off x="3143250" y="4086225"/>
                <a:ext cx="450850" cy="633413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45"/>
              <p:cNvSpPr>
                <a:spLocks noChangeArrowheads="1"/>
              </p:cNvSpPr>
              <p:nvPr/>
            </p:nvSpPr>
            <p:spPr bwMode="auto">
              <a:xfrm>
                <a:off x="3178175" y="4125913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46"/>
              <p:cNvSpPr>
                <a:spLocks noChangeArrowheads="1"/>
              </p:cNvSpPr>
              <p:nvPr/>
            </p:nvSpPr>
            <p:spPr bwMode="auto">
              <a:xfrm>
                <a:off x="320040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47"/>
              <p:cNvSpPr>
                <a:spLocks noChangeArrowheads="1"/>
              </p:cNvSpPr>
              <p:nvPr/>
            </p:nvSpPr>
            <p:spPr bwMode="auto">
              <a:xfrm>
                <a:off x="323215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48"/>
              <p:cNvSpPr>
                <a:spLocks noChangeArrowheads="1"/>
              </p:cNvSpPr>
              <p:nvPr/>
            </p:nvSpPr>
            <p:spPr bwMode="auto">
              <a:xfrm>
                <a:off x="3263900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49"/>
              <p:cNvSpPr>
                <a:spLocks noChangeArrowheads="1"/>
              </p:cNvSpPr>
              <p:nvPr/>
            </p:nvSpPr>
            <p:spPr bwMode="auto">
              <a:xfrm>
                <a:off x="3294063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50"/>
              <p:cNvSpPr>
                <a:spLocks noChangeArrowheads="1"/>
              </p:cNvSpPr>
              <p:nvPr/>
            </p:nvSpPr>
            <p:spPr bwMode="auto">
              <a:xfrm>
                <a:off x="3325813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51"/>
              <p:cNvSpPr>
                <a:spLocks noChangeArrowheads="1"/>
              </p:cNvSpPr>
              <p:nvPr/>
            </p:nvSpPr>
            <p:spPr bwMode="auto">
              <a:xfrm>
                <a:off x="3355975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Oval 52"/>
              <p:cNvSpPr>
                <a:spLocks noChangeArrowheads="1"/>
              </p:cNvSpPr>
              <p:nvPr/>
            </p:nvSpPr>
            <p:spPr bwMode="auto">
              <a:xfrm>
                <a:off x="3476625" y="417988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53"/>
              <p:cNvSpPr>
                <a:spLocks noChangeArrowheads="1"/>
              </p:cNvSpPr>
              <p:nvPr/>
            </p:nvSpPr>
            <p:spPr bwMode="auto">
              <a:xfrm>
                <a:off x="3178175" y="4306888"/>
                <a:ext cx="3810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54"/>
              <p:cNvSpPr>
                <a:spLocks noChangeArrowheads="1"/>
              </p:cNvSpPr>
              <p:nvPr/>
            </p:nvSpPr>
            <p:spPr bwMode="auto">
              <a:xfrm>
                <a:off x="320040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55"/>
              <p:cNvSpPr>
                <a:spLocks noChangeArrowheads="1"/>
              </p:cNvSpPr>
              <p:nvPr/>
            </p:nvSpPr>
            <p:spPr bwMode="auto">
              <a:xfrm>
                <a:off x="323215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6" name="Rectangle 56"/>
              <p:cNvSpPr>
                <a:spLocks noChangeArrowheads="1"/>
              </p:cNvSpPr>
              <p:nvPr/>
            </p:nvSpPr>
            <p:spPr bwMode="auto">
              <a:xfrm>
                <a:off x="3263900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Rectangle 57"/>
              <p:cNvSpPr>
                <a:spLocks noChangeArrowheads="1"/>
              </p:cNvSpPr>
              <p:nvPr/>
            </p:nvSpPr>
            <p:spPr bwMode="auto">
              <a:xfrm>
                <a:off x="3294063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Rectangle 58"/>
              <p:cNvSpPr>
                <a:spLocks noChangeArrowheads="1"/>
              </p:cNvSpPr>
              <p:nvPr/>
            </p:nvSpPr>
            <p:spPr bwMode="auto">
              <a:xfrm>
                <a:off x="3325813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9" name="Rectangle 59"/>
              <p:cNvSpPr>
                <a:spLocks noChangeArrowheads="1"/>
              </p:cNvSpPr>
              <p:nvPr/>
            </p:nvSpPr>
            <p:spPr bwMode="auto">
              <a:xfrm>
                <a:off x="3355975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0" name="Oval 60"/>
              <p:cNvSpPr>
                <a:spLocks noChangeArrowheads="1"/>
              </p:cNvSpPr>
              <p:nvPr/>
            </p:nvSpPr>
            <p:spPr bwMode="auto">
              <a:xfrm>
                <a:off x="3476625" y="435927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1" name="Rectangle 61"/>
              <p:cNvSpPr>
                <a:spLocks noChangeArrowheads="1"/>
              </p:cNvSpPr>
              <p:nvPr/>
            </p:nvSpPr>
            <p:spPr bwMode="auto">
              <a:xfrm>
                <a:off x="3178175" y="4486275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2" name="Rectangle 62"/>
              <p:cNvSpPr>
                <a:spLocks noChangeArrowheads="1"/>
              </p:cNvSpPr>
              <p:nvPr/>
            </p:nvSpPr>
            <p:spPr bwMode="auto">
              <a:xfrm>
                <a:off x="320040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3" name="Rectangle 63"/>
              <p:cNvSpPr>
                <a:spLocks noChangeArrowheads="1"/>
              </p:cNvSpPr>
              <p:nvPr/>
            </p:nvSpPr>
            <p:spPr bwMode="auto">
              <a:xfrm>
                <a:off x="323215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4" name="Rectangle 64"/>
              <p:cNvSpPr>
                <a:spLocks noChangeArrowheads="1"/>
              </p:cNvSpPr>
              <p:nvPr/>
            </p:nvSpPr>
            <p:spPr bwMode="auto">
              <a:xfrm>
                <a:off x="3263900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5" name="Rectangle 65"/>
              <p:cNvSpPr>
                <a:spLocks noChangeArrowheads="1"/>
              </p:cNvSpPr>
              <p:nvPr/>
            </p:nvSpPr>
            <p:spPr bwMode="auto">
              <a:xfrm>
                <a:off x="3294063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6" name="Rectangle 66"/>
              <p:cNvSpPr>
                <a:spLocks noChangeArrowheads="1"/>
              </p:cNvSpPr>
              <p:nvPr/>
            </p:nvSpPr>
            <p:spPr bwMode="auto">
              <a:xfrm>
                <a:off x="3325813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7" name="Rectangle 67"/>
              <p:cNvSpPr>
                <a:spLocks noChangeArrowheads="1"/>
              </p:cNvSpPr>
              <p:nvPr/>
            </p:nvSpPr>
            <p:spPr bwMode="auto">
              <a:xfrm>
                <a:off x="3355975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8" name="Oval 68"/>
              <p:cNvSpPr>
                <a:spLocks noChangeArrowheads="1"/>
              </p:cNvSpPr>
              <p:nvPr/>
            </p:nvSpPr>
            <p:spPr bwMode="auto">
              <a:xfrm>
                <a:off x="3476625" y="454025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9" name="Rectangle 69"/>
              <p:cNvSpPr>
                <a:spLocks noChangeArrowheads="1"/>
              </p:cNvSpPr>
              <p:nvPr/>
            </p:nvSpPr>
            <p:spPr bwMode="auto">
              <a:xfrm>
                <a:off x="2259013" y="3254375"/>
                <a:ext cx="763588" cy="1597025"/>
              </a:xfrm>
              <a:prstGeom prst="rect">
                <a:avLst/>
              </a:pr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0" name="Rectangle 70"/>
              <p:cNvSpPr>
                <a:spLocks noChangeArrowheads="1"/>
              </p:cNvSpPr>
              <p:nvPr/>
            </p:nvSpPr>
            <p:spPr bwMode="auto">
              <a:xfrm>
                <a:off x="2330450" y="3332163"/>
                <a:ext cx="619125" cy="1387475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1" name="Rectangle 71"/>
              <p:cNvSpPr>
                <a:spLocks noChangeArrowheads="1"/>
              </p:cNvSpPr>
              <p:nvPr/>
            </p:nvSpPr>
            <p:spPr bwMode="auto">
              <a:xfrm>
                <a:off x="2368550" y="3373438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2" name="Rectangle 72"/>
              <p:cNvSpPr>
                <a:spLocks noChangeArrowheads="1"/>
              </p:cNvSpPr>
              <p:nvPr/>
            </p:nvSpPr>
            <p:spPr bwMode="auto">
              <a:xfrm>
                <a:off x="238760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3" name="Rectangle 73"/>
              <p:cNvSpPr>
                <a:spLocks noChangeArrowheads="1"/>
              </p:cNvSpPr>
              <p:nvPr/>
            </p:nvSpPr>
            <p:spPr bwMode="auto">
              <a:xfrm>
                <a:off x="241935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4" name="Rectangle 74"/>
              <p:cNvSpPr>
                <a:spLocks noChangeArrowheads="1"/>
              </p:cNvSpPr>
              <p:nvPr/>
            </p:nvSpPr>
            <p:spPr bwMode="auto">
              <a:xfrm>
                <a:off x="2451100" y="33972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5" name="Rectangle 75"/>
              <p:cNvSpPr>
                <a:spLocks noChangeArrowheads="1"/>
              </p:cNvSpPr>
              <p:nvPr/>
            </p:nvSpPr>
            <p:spPr bwMode="auto">
              <a:xfrm>
                <a:off x="248126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6" name="Rectangle 76"/>
              <p:cNvSpPr>
                <a:spLocks noChangeArrowheads="1"/>
              </p:cNvSpPr>
              <p:nvPr/>
            </p:nvSpPr>
            <p:spPr bwMode="auto">
              <a:xfrm>
                <a:off x="251301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Rectangle 77"/>
              <p:cNvSpPr>
                <a:spLocks noChangeArrowheads="1"/>
              </p:cNvSpPr>
              <p:nvPr/>
            </p:nvSpPr>
            <p:spPr bwMode="auto">
              <a:xfrm>
                <a:off x="2543175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8" name="Oval 78"/>
              <p:cNvSpPr>
                <a:spLocks noChangeArrowheads="1"/>
              </p:cNvSpPr>
              <p:nvPr/>
            </p:nvSpPr>
            <p:spPr bwMode="auto">
              <a:xfrm>
                <a:off x="2832100" y="342582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9" name="Rectangle 79"/>
              <p:cNvSpPr>
                <a:spLocks noChangeArrowheads="1"/>
              </p:cNvSpPr>
              <p:nvPr/>
            </p:nvSpPr>
            <p:spPr bwMode="auto">
              <a:xfrm>
                <a:off x="2368550" y="355282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0" name="Rectangle 80"/>
              <p:cNvSpPr>
                <a:spLocks noChangeArrowheads="1"/>
              </p:cNvSpPr>
              <p:nvPr/>
            </p:nvSpPr>
            <p:spPr bwMode="auto">
              <a:xfrm>
                <a:off x="238760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1" name="Rectangle 81"/>
              <p:cNvSpPr>
                <a:spLocks noChangeArrowheads="1"/>
              </p:cNvSpPr>
              <p:nvPr/>
            </p:nvSpPr>
            <p:spPr bwMode="auto">
              <a:xfrm>
                <a:off x="241935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2" name="Rectangle 82"/>
              <p:cNvSpPr>
                <a:spLocks noChangeArrowheads="1"/>
              </p:cNvSpPr>
              <p:nvPr/>
            </p:nvSpPr>
            <p:spPr bwMode="auto">
              <a:xfrm>
                <a:off x="2451100" y="35766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Rectangle 83"/>
              <p:cNvSpPr>
                <a:spLocks noChangeArrowheads="1"/>
              </p:cNvSpPr>
              <p:nvPr/>
            </p:nvSpPr>
            <p:spPr bwMode="auto">
              <a:xfrm>
                <a:off x="248126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Rectangle 84"/>
              <p:cNvSpPr>
                <a:spLocks noChangeArrowheads="1"/>
              </p:cNvSpPr>
              <p:nvPr/>
            </p:nvSpPr>
            <p:spPr bwMode="auto">
              <a:xfrm>
                <a:off x="251301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Rectangle 85"/>
              <p:cNvSpPr>
                <a:spLocks noChangeArrowheads="1"/>
              </p:cNvSpPr>
              <p:nvPr/>
            </p:nvSpPr>
            <p:spPr bwMode="auto">
              <a:xfrm>
                <a:off x="2543175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6" name="Oval 86"/>
              <p:cNvSpPr>
                <a:spLocks noChangeArrowheads="1"/>
              </p:cNvSpPr>
              <p:nvPr/>
            </p:nvSpPr>
            <p:spPr bwMode="auto">
              <a:xfrm>
                <a:off x="2832100" y="360680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7" name="Rectangle 87"/>
              <p:cNvSpPr>
                <a:spLocks noChangeArrowheads="1"/>
              </p:cNvSpPr>
              <p:nvPr/>
            </p:nvSpPr>
            <p:spPr bwMode="auto">
              <a:xfrm>
                <a:off x="2368550" y="3732213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8" name="Rectangle 88"/>
              <p:cNvSpPr>
                <a:spLocks noChangeArrowheads="1"/>
              </p:cNvSpPr>
              <p:nvPr/>
            </p:nvSpPr>
            <p:spPr bwMode="auto">
              <a:xfrm>
                <a:off x="238760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9" name="Rectangle 89"/>
              <p:cNvSpPr>
                <a:spLocks noChangeArrowheads="1"/>
              </p:cNvSpPr>
              <p:nvPr/>
            </p:nvSpPr>
            <p:spPr bwMode="auto">
              <a:xfrm>
                <a:off x="241935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0" name="Rectangle 90"/>
              <p:cNvSpPr>
                <a:spLocks noChangeArrowheads="1"/>
              </p:cNvSpPr>
              <p:nvPr/>
            </p:nvSpPr>
            <p:spPr bwMode="auto">
              <a:xfrm>
                <a:off x="2451100" y="37576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1" name="Rectangle 91"/>
              <p:cNvSpPr>
                <a:spLocks noChangeArrowheads="1"/>
              </p:cNvSpPr>
              <p:nvPr/>
            </p:nvSpPr>
            <p:spPr bwMode="auto">
              <a:xfrm>
                <a:off x="248126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2" name="Rectangle 92"/>
              <p:cNvSpPr>
                <a:spLocks noChangeArrowheads="1"/>
              </p:cNvSpPr>
              <p:nvPr/>
            </p:nvSpPr>
            <p:spPr bwMode="auto">
              <a:xfrm>
                <a:off x="251301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3" name="Rectangle 93"/>
              <p:cNvSpPr>
                <a:spLocks noChangeArrowheads="1"/>
              </p:cNvSpPr>
              <p:nvPr/>
            </p:nvSpPr>
            <p:spPr bwMode="auto">
              <a:xfrm>
                <a:off x="2543175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4" name="Oval 94"/>
              <p:cNvSpPr>
                <a:spLocks noChangeArrowheads="1"/>
              </p:cNvSpPr>
              <p:nvPr/>
            </p:nvSpPr>
            <p:spPr bwMode="auto">
              <a:xfrm>
                <a:off x="2832100" y="3786188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5" name="Rectangle 95"/>
              <p:cNvSpPr>
                <a:spLocks noChangeArrowheads="1"/>
              </p:cNvSpPr>
              <p:nvPr/>
            </p:nvSpPr>
            <p:spPr bwMode="auto">
              <a:xfrm>
                <a:off x="2368550" y="391318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6" name="Rectangle 96"/>
              <p:cNvSpPr>
                <a:spLocks noChangeArrowheads="1"/>
              </p:cNvSpPr>
              <p:nvPr/>
            </p:nvSpPr>
            <p:spPr bwMode="auto">
              <a:xfrm>
                <a:off x="238760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7" name="Rectangle 97"/>
              <p:cNvSpPr>
                <a:spLocks noChangeArrowheads="1"/>
              </p:cNvSpPr>
              <p:nvPr/>
            </p:nvSpPr>
            <p:spPr bwMode="auto">
              <a:xfrm>
                <a:off x="241935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8" name="Rectangle 98"/>
              <p:cNvSpPr>
                <a:spLocks noChangeArrowheads="1"/>
              </p:cNvSpPr>
              <p:nvPr/>
            </p:nvSpPr>
            <p:spPr bwMode="auto">
              <a:xfrm>
                <a:off x="2451100" y="39370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9" name="Rectangle 99"/>
              <p:cNvSpPr>
                <a:spLocks noChangeArrowheads="1"/>
              </p:cNvSpPr>
              <p:nvPr/>
            </p:nvSpPr>
            <p:spPr bwMode="auto">
              <a:xfrm>
                <a:off x="248126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0" name="Rectangle 100"/>
              <p:cNvSpPr>
                <a:spLocks noChangeArrowheads="1"/>
              </p:cNvSpPr>
              <p:nvPr/>
            </p:nvSpPr>
            <p:spPr bwMode="auto">
              <a:xfrm>
                <a:off x="251301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1" name="Rectangle 101"/>
              <p:cNvSpPr>
                <a:spLocks noChangeArrowheads="1"/>
              </p:cNvSpPr>
              <p:nvPr/>
            </p:nvSpPr>
            <p:spPr bwMode="auto">
              <a:xfrm>
                <a:off x="2543175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2" name="Oval 102"/>
              <p:cNvSpPr>
                <a:spLocks noChangeArrowheads="1"/>
              </p:cNvSpPr>
              <p:nvPr/>
            </p:nvSpPr>
            <p:spPr bwMode="auto">
              <a:xfrm>
                <a:off x="2832100" y="396557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3" name="Rectangle 103"/>
              <p:cNvSpPr>
                <a:spLocks noChangeArrowheads="1"/>
              </p:cNvSpPr>
              <p:nvPr/>
            </p:nvSpPr>
            <p:spPr bwMode="auto">
              <a:xfrm>
                <a:off x="2368550" y="409257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4" name="Rectangle 104"/>
              <p:cNvSpPr>
                <a:spLocks noChangeArrowheads="1"/>
              </p:cNvSpPr>
              <p:nvPr/>
            </p:nvSpPr>
            <p:spPr bwMode="auto">
              <a:xfrm>
                <a:off x="238760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5" name="Rectangle 105"/>
              <p:cNvSpPr>
                <a:spLocks noChangeArrowheads="1"/>
              </p:cNvSpPr>
              <p:nvPr/>
            </p:nvSpPr>
            <p:spPr bwMode="auto">
              <a:xfrm>
                <a:off x="241935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6" name="Rectangle 106"/>
              <p:cNvSpPr>
                <a:spLocks noChangeArrowheads="1"/>
              </p:cNvSpPr>
              <p:nvPr/>
            </p:nvSpPr>
            <p:spPr bwMode="auto">
              <a:xfrm>
                <a:off x="2451100" y="4117975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7" name="Rectangle 107"/>
              <p:cNvSpPr>
                <a:spLocks noChangeArrowheads="1"/>
              </p:cNvSpPr>
              <p:nvPr/>
            </p:nvSpPr>
            <p:spPr bwMode="auto">
              <a:xfrm>
                <a:off x="248126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8" name="Rectangle 108"/>
              <p:cNvSpPr>
                <a:spLocks noChangeArrowheads="1"/>
              </p:cNvSpPr>
              <p:nvPr/>
            </p:nvSpPr>
            <p:spPr bwMode="auto">
              <a:xfrm>
                <a:off x="251301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9" name="Rectangle 109"/>
              <p:cNvSpPr>
                <a:spLocks noChangeArrowheads="1"/>
              </p:cNvSpPr>
              <p:nvPr/>
            </p:nvSpPr>
            <p:spPr bwMode="auto">
              <a:xfrm>
                <a:off x="2543175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0" name="Oval 110"/>
              <p:cNvSpPr>
                <a:spLocks noChangeArrowheads="1"/>
              </p:cNvSpPr>
              <p:nvPr/>
            </p:nvSpPr>
            <p:spPr bwMode="auto">
              <a:xfrm>
                <a:off x="2832100" y="414655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1" name="Rectangle 111"/>
              <p:cNvSpPr>
                <a:spLocks noChangeArrowheads="1"/>
              </p:cNvSpPr>
              <p:nvPr/>
            </p:nvSpPr>
            <p:spPr bwMode="auto">
              <a:xfrm>
                <a:off x="2368550" y="4273550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2" name="Rectangle 112"/>
              <p:cNvSpPr>
                <a:spLocks noChangeArrowheads="1"/>
              </p:cNvSpPr>
              <p:nvPr/>
            </p:nvSpPr>
            <p:spPr bwMode="auto">
              <a:xfrm>
                <a:off x="238760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3" name="Rectangle 113"/>
              <p:cNvSpPr>
                <a:spLocks noChangeArrowheads="1"/>
              </p:cNvSpPr>
              <p:nvPr/>
            </p:nvSpPr>
            <p:spPr bwMode="auto">
              <a:xfrm>
                <a:off x="241935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4" name="Rectangle 114"/>
              <p:cNvSpPr>
                <a:spLocks noChangeArrowheads="1"/>
              </p:cNvSpPr>
              <p:nvPr/>
            </p:nvSpPr>
            <p:spPr bwMode="auto">
              <a:xfrm>
                <a:off x="2451100" y="429736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5" name="Rectangle 115"/>
              <p:cNvSpPr>
                <a:spLocks noChangeArrowheads="1"/>
              </p:cNvSpPr>
              <p:nvPr/>
            </p:nvSpPr>
            <p:spPr bwMode="auto">
              <a:xfrm>
                <a:off x="248126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6" name="Rectangle 116"/>
              <p:cNvSpPr>
                <a:spLocks noChangeArrowheads="1"/>
              </p:cNvSpPr>
              <p:nvPr/>
            </p:nvSpPr>
            <p:spPr bwMode="auto">
              <a:xfrm>
                <a:off x="251301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Rectangle 117"/>
              <p:cNvSpPr>
                <a:spLocks noChangeArrowheads="1"/>
              </p:cNvSpPr>
              <p:nvPr/>
            </p:nvSpPr>
            <p:spPr bwMode="auto">
              <a:xfrm>
                <a:off x="2543175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Oval 118"/>
              <p:cNvSpPr>
                <a:spLocks noChangeArrowheads="1"/>
              </p:cNvSpPr>
              <p:nvPr/>
            </p:nvSpPr>
            <p:spPr bwMode="auto">
              <a:xfrm>
                <a:off x="2832100" y="4325938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Rectangle 119"/>
              <p:cNvSpPr>
                <a:spLocks noChangeArrowheads="1"/>
              </p:cNvSpPr>
              <p:nvPr/>
            </p:nvSpPr>
            <p:spPr bwMode="auto">
              <a:xfrm>
                <a:off x="2368550" y="445293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Rectangle 120"/>
              <p:cNvSpPr>
                <a:spLocks noChangeArrowheads="1"/>
              </p:cNvSpPr>
              <p:nvPr/>
            </p:nvSpPr>
            <p:spPr bwMode="auto">
              <a:xfrm>
                <a:off x="238760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Rectangle 121"/>
              <p:cNvSpPr>
                <a:spLocks noChangeArrowheads="1"/>
              </p:cNvSpPr>
              <p:nvPr/>
            </p:nvSpPr>
            <p:spPr bwMode="auto">
              <a:xfrm>
                <a:off x="241935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Rectangle 122"/>
              <p:cNvSpPr>
                <a:spLocks noChangeArrowheads="1"/>
              </p:cNvSpPr>
              <p:nvPr/>
            </p:nvSpPr>
            <p:spPr bwMode="auto">
              <a:xfrm>
                <a:off x="2451100" y="4478338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Rectangle 123"/>
              <p:cNvSpPr>
                <a:spLocks noChangeArrowheads="1"/>
              </p:cNvSpPr>
              <p:nvPr/>
            </p:nvSpPr>
            <p:spPr bwMode="auto">
              <a:xfrm>
                <a:off x="248126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Rectangle 124"/>
              <p:cNvSpPr>
                <a:spLocks noChangeArrowheads="1"/>
              </p:cNvSpPr>
              <p:nvPr/>
            </p:nvSpPr>
            <p:spPr bwMode="auto">
              <a:xfrm>
                <a:off x="251301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Rectangle 125"/>
              <p:cNvSpPr>
                <a:spLocks noChangeArrowheads="1"/>
              </p:cNvSpPr>
              <p:nvPr/>
            </p:nvSpPr>
            <p:spPr bwMode="auto">
              <a:xfrm>
                <a:off x="2543175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Oval 126"/>
              <p:cNvSpPr>
                <a:spLocks noChangeArrowheads="1"/>
              </p:cNvSpPr>
              <p:nvPr/>
            </p:nvSpPr>
            <p:spPr bwMode="auto">
              <a:xfrm>
                <a:off x="2832100" y="4506913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28"/>
              <p:cNvSpPr>
                <a:spLocks/>
              </p:cNvSpPr>
              <p:nvPr/>
            </p:nvSpPr>
            <p:spPr bwMode="auto">
              <a:xfrm>
                <a:off x="1223963" y="4037013"/>
                <a:ext cx="193675" cy="71438"/>
              </a:xfrm>
              <a:custGeom>
                <a:avLst/>
                <a:gdLst>
                  <a:gd name="T0" fmla="*/ 87 w 87"/>
                  <a:gd name="T1" fmla="*/ 32 h 32"/>
                  <a:gd name="T2" fmla="*/ 0 w 87"/>
                  <a:gd name="T3" fmla="*/ 4 h 32"/>
                  <a:gd name="T4" fmla="*/ 15 w 87"/>
                  <a:gd name="T5" fmla="*/ 0 h 32"/>
                  <a:gd name="T6" fmla="*/ 87 w 87"/>
                  <a:gd name="T7" fmla="*/ 16 h 32"/>
                  <a:gd name="T8" fmla="*/ 87 w 87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2">
                    <a:moveTo>
                      <a:pt x="87" y="32"/>
                    </a:moveTo>
                    <a:cubicBezTo>
                      <a:pt x="39" y="31"/>
                      <a:pt x="5" y="26"/>
                      <a:pt x="0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15"/>
                      <a:pt x="71" y="16"/>
                      <a:pt x="87" y="16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33"/>
              <p:cNvSpPr>
                <a:spLocks/>
              </p:cNvSpPr>
              <p:nvPr/>
            </p:nvSpPr>
            <p:spPr bwMode="auto">
              <a:xfrm>
                <a:off x="1516063" y="4059238"/>
                <a:ext cx="2178050" cy="420688"/>
              </a:xfrm>
              <a:custGeom>
                <a:avLst/>
                <a:gdLst>
                  <a:gd name="T0" fmla="*/ 944 w 981"/>
                  <a:gd name="T1" fmla="*/ 189 h 189"/>
                  <a:gd name="T2" fmla="*/ 825 w 981"/>
                  <a:gd name="T3" fmla="*/ 157 h 189"/>
                  <a:gd name="T4" fmla="*/ 446 w 981"/>
                  <a:gd name="T5" fmla="*/ 48 h 189"/>
                  <a:gd name="T6" fmla="*/ 42 w 981"/>
                  <a:gd name="T7" fmla="*/ 21 h 189"/>
                  <a:gd name="T8" fmla="*/ 0 w 981"/>
                  <a:gd name="T9" fmla="*/ 22 h 189"/>
                  <a:gd name="T10" fmla="*/ 0 w 981"/>
                  <a:gd name="T11" fmla="*/ 6 h 189"/>
                  <a:gd name="T12" fmla="*/ 41 w 981"/>
                  <a:gd name="T13" fmla="*/ 5 h 189"/>
                  <a:gd name="T14" fmla="*/ 450 w 981"/>
                  <a:gd name="T15" fmla="*/ 33 h 189"/>
                  <a:gd name="T16" fmla="*/ 831 w 981"/>
                  <a:gd name="T17" fmla="*/ 142 h 189"/>
                  <a:gd name="T18" fmla="*/ 969 w 981"/>
                  <a:gd name="T19" fmla="*/ 166 h 189"/>
                  <a:gd name="T20" fmla="*/ 981 w 981"/>
                  <a:gd name="T21" fmla="*/ 176 h 189"/>
                  <a:gd name="T22" fmla="*/ 944 w 981"/>
                  <a:gd name="T2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1" h="189">
                    <a:moveTo>
                      <a:pt x="944" y="189"/>
                    </a:moveTo>
                    <a:cubicBezTo>
                      <a:pt x="919" y="189"/>
                      <a:pt x="882" y="176"/>
                      <a:pt x="825" y="157"/>
                    </a:cubicBezTo>
                    <a:cubicBezTo>
                      <a:pt x="746" y="129"/>
                      <a:pt x="626" y="88"/>
                      <a:pt x="446" y="48"/>
                    </a:cubicBezTo>
                    <a:cubicBezTo>
                      <a:pt x="296" y="16"/>
                      <a:pt x="149" y="19"/>
                      <a:pt x="42" y="21"/>
                    </a:cubicBezTo>
                    <a:cubicBezTo>
                      <a:pt x="27" y="22"/>
                      <a:pt x="13" y="22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3" y="6"/>
                      <a:pt x="27" y="6"/>
                      <a:pt x="41" y="5"/>
                    </a:cubicBezTo>
                    <a:cubicBezTo>
                      <a:pt x="149" y="3"/>
                      <a:pt x="298" y="0"/>
                      <a:pt x="450" y="33"/>
                    </a:cubicBezTo>
                    <a:cubicBezTo>
                      <a:pt x="631" y="72"/>
                      <a:pt x="751" y="114"/>
                      <a:pt x="831" y="142"/>
                    </a:cubicBezTo>
                    <a:cubicBezTo>
                      <a:pt x="910" y="169"/>
                      <a:pt x="954" y="184"/>
                      <a:pt x="969" y="166"/>
                    </a:cubicBezTo>
                    <a:cubicBezTo>
                      <a:pt x="981" y="176"/>
                      <a:pt x="981" y="176"/>
                      <a:pt x="981" y="176"/>
                    </a:cubicBezTo>
                    <a:cubicBezTo>
                      <a:pt x="973" y="186"/>
                      <a:pt x="959" y="189"/>
                      <a:pt x="944" y="189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1579890" y="3222762"/>
              <a:ext cx="1171619" cy="360361"/>
              <a:chOff x="1268527" y="2790747"/>
              <a:chExt cx="1047750" cy="322262"/>
            </a:xfrm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1268527" y="2897109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1268527" y="3003472"/>
                <a:ext cx="1047750" cy="109537"/>
              </a:xfrm>
              <a:custGeom>
                <a:avLst/>
                <a:gdLst>
                  <a:gd name="T0" fmla="*/ 471 w 471"/>
                  <a:gd name="T1" fmla="*/ 49 h 49"/>
                  <a:gd name="T2" fmla="*/ 418 w 471"/>
                  <a:gd name="T3" fmla="*/ 36 h 49"/>
                  <a:gd name="T4" fmla="*/ 377 w 471"/>
                  <a:gd name="T5" fmla="*/ 25 h 49"/>
                  <a:gd name="T6" fmla="*/ 335 w 471"/>
                  <a:gd name="T7" fmla="*/ 36 h 49"/>
                  <a:gd name="T8" fmla="*/ 282 w 471"/>
                  <a:gd name="T9" fmla="*/ 49 h 49"/>
                  <a:gd name="T10" fmla="*/ 230 w 471"/>
                  <a:gd name="T11" fmla="*/ 36 h 49"/>
                  <a:gd name="T12" fmla="*/ 188 w 471"/>
                  <a:gd name="T13" fmla="*/ 25 h 49"/>
                  <a:gd name="T14" fmla="*/ 147 w 471"/>
                  <a:gd name="T15" fmla="*/ 36 h 49"/>
                  <a:gd name="T16" fmla="*/ 94 w 471"/>
                  <a:gd name="T17" fmla="*/ 49 h 49"/>
                  <a:gd name="T18" fmla="*/ 41 w 471"/>
                  <a:gd name="T19" fmla="*/ 36 h 49"/>
                  <a:gd name="T20" fmla="*/ 0 w 471"/>
                  <a:gd name="T21" fmla="*/ 25 h 49"/>
                  <a:gd name="T22" fmla="*/ 0 w 471"/>
                  <a:gd name="T23" fmla="*/ 0 h 49"/>
                  <a:gd name="T24" fmla="*/ 53 w 471"/>
                  <a:gd name="T25" fmla="*/ 13 h 49"/>
                  <a:gd name="T26" fmla="*/ 94 w 471"/>
                  <a:gd name="T27" fmla="*/ 24 h 49"/>
                  <a:gd name="T28" fmla="*/ 135 w 471"/>
                  <a:gd name="T29" fmla="*/ 13 h 49"/>
                  <a:gd name="T30" fmla="*/ 188 w 471"/>
                  <a:gd name="T31" fmla="*/ 0 h 49"/>
                  <a:gd name="T32" fmla="*/ 241 w 471"/>
                  <a:gd name="T33" fmla="*/ 13 h 49"/>
                  <a:gd name="T34" fmla="*/ 282 w 471"/>
                  <a:gd name="T35" fmla="*/ 24 h 49"/>
                  <a:gd name="T36" fmla="*/ 324 w 471"/>
                  <a:gd name="T37" fmla="*/ 13 h 49"/>
                  <a:gd name="T38" fmla="*/ 377 w 471"/>
                  <a:gd name="T39" fmla="*/ 0 h 49"/>
                  <a:gd name="T40" fmla="*/ 430 w 471"/>
                  <a:gd name="T41" fmla="*/ 13 h 49"/>
                  <a:gd name="T42" fmla="*/ 471 w 471"/>
                  <a:gd name="T43" fmla="*/ 24 h 49"/>
                  <a:gd name="T44" fmla="*/ 471 w 471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49">
                    <a:moveTo>
                      <a:pt x="471" y="49"/>
                    </a:moveTo>
                    <a:cubicBezTo>
                      <a:pt x="444" y="49"/>
                      <a:pt x="430" y="42"/>
                      <a:pt x="418" y="36"/>
                    </a:cubicBezTo>
                    <a:cubicBezTo>
                      <a:pt x="407" y="30"/>
                      <a:pt x="397" y="25"/>
                      <a:pt x="377" y="25"/>
                    </a:cubicBezTo>
                    <a:cubicBezTo>
                      <a:pt x="356" y="25"/>
                      <a:pt x="347" y="30"/>
                      <a:pt x="335" y="36"/>
                    </a:cubicBezTo>
                    <a:cubicBezTo>
                      <a:pt x="323" y="42"/>
                      <a:pt x="309" y="49"/>
                      <a:pt x="282" y="49"/>
                    </a:cubicBezTo>
                    <a:cubicBezTo>
                      <a:pt x="256" y="49"/>
                      <a:pt x="242" y="42"/>
                      <a:pt x="230" y="36"/>
                    </a:cubicBezTo>
                    <a:cubicBezTo>
                      <a:pt x="218" y="30"/>
                      <a:pt x="209" y="25"/>
                      <a:pt x="188" y="25"/>
                    </a:cubicBezTo>
                    <a:cubicBezTo>
                      <a:pt x="168" y="25"/>
                      <a:pt x="158" y="30"/>
                      <a:pt x="147" y="36"/>
                    </a:cubicBezTo>
                    <a:cubicBezTo>
                      <a:pt x="135" y="42"/>
                      <a:pt x="121" y="49"/>
                      <a:pt x="94" y="49"/>
                    </a:cubicBezTo>
                    <a:cubicBezTo>
                      <a:pt x="67" y="49"/>
                      <a:pt x="54" y="42"/>
                      <a:pt x="41" y="36"/>
                    </a:cubicBezTo>
                    <a:cubicBezTo>
                      <a:pt x="30" y="30"/>
                      <a:pt x="2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3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3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3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3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3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49"/>
                    </a:lnTo>
                    <a:close/>
                  </a:path>
                </a:pathLst>
              </a:cu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1268527" y="2790747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302" y="779528"/>
              <a:ext cx="2560320" cy="2560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69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different</a:t>
            </a:r>
          </a:p>
        </p:txBody>
      </p:sp>
      <p:grpSp>
        <p:nvGrpSpPr>
          <p:cNvPr id="392" name="Group 391"/>
          <p:cNvGrpSpPr/>
          <p:nvPr/>
        </p:nvGrpSpPr>
        <p:grpSpPr>
          <a:xfrm>
            <a:off x="8704341" y="1212849"/>
            <a:ext cx="2811092" cy="2139704"/>
            <a:chOff x="8533578" y="1189176"/>
            <a:chExt cx="2756223" cy="2097939"/>
          </a:xfrm>
        </p:grpSpPr>
        <p:sp>
          <p:nvSpPr>
            <p:cNvPr id="11" name="TextBox 10"/>
            <p:cNvSpPr txBox="1"/>
            <p:nvPr/>
          </p:nvSpPr>
          <p:spPr>
            <a:xfrm>
              <a:off x="903740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Complex framework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33578" y="2125837"/>
              <a:ext cx="896991" cy="89699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9455" y="2009194"/>
              <a:ext cx="896991" cy="896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2250" y="1885578"/>
              <a:ext cx="896991" cy="89699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2171700"/>
              <a:ext cx="896991" cy="89699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1772353"/>
              <a:ext cx="896991" cy="89699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92810" y="2072830"/>
              <a:ext cx="896991" cy="89699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1519" y="2288411"/>
              <a:ext cx="896991" cy="89699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14089" y="2390124"/>
              <a:ext cx="896991" cy="896991"/>
            </a:xfrm>
            <a:prstGeom prst="rect">
              <a:avLst/>
            </a:prstGeom>
          </p:spPr>
        </p:pic>
      </p:grpSp>
      <p:grpSp>
        <p:nvGrpSpPr>
          <p:cNvPr id="393" name="Group 392"/>
          <p:cNvGrpSpPr/>
          <p:nvPr/>
        </p:nvGrpSpPr>
        <p:grpSpPr>
          <a:xfrm>
            <a:off x="8578566" y="3173643"/>
            <a:ext cx="3118380" cy="3316545"/>
            <a:chOff x="8410258" y="3111698"/>
            <a:chExt cx="3057513" cy="3251810"/>
          </a:xfrm>
        </p:grpSpPr>
        <p:sp>
          <p:nvSpPr>
            <p:cNvPr id="8" name="TextBox 7"/>
            <p:cNvSpPr txBox="1"/>
            <p:nvPr/>
          </p:nvSpPr>
          <p:spPr>
            <a:xfrm>
              <a:off x="903740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Micro-functionality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9879064" y="3111698"/>
              <a:ext cx="38925" cy="168086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30569" y="4699040"/>
              <a:ext cx="896991" cy="89699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70780" y="4699040"/>
              <a:ext cx="896991" cy="8969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10258" y="4699040"/>
              <a:ext cx="896991" cy="896991"/>
            </a:xfrm>
            <a:prstGeom prst="rect">
              <a:avLst/>
            </a:prstGeom>
          </p:spPr>
        </p:pic>
      </p:grpSp>
      <p:sp>
        <p:nvSpPr>
          <p:cNvPr id="63" name="AutoShape 29"/>
          <p:cNvSpPr>
            <a:spLocks noChangeAspect="1" noChangeArrowheads="1" noTextEdit="1"/>
          </p:cNvSpPr>
          <p:nvPr/>
        </p:nvSpPr>
        <p:spPr bwMode="auto">
          <a:xfrm>
            <a:off x="7756385" y="1512241"/>
            <a:ext cx="811171" cy="80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grpSp>
        <p:nvGrpSpPr>
          <p:cNvPr id="394" name="Group 393"/>
          <p:cNvGrpSpPr/>
          <p:nvPr/>
        </p:nvGrpSpPr>
        <p:grpSpPr>
          <a:xfrm>
            <a:off x="5588216" y="3173643"/>
            <a:ext cx="1865207" cy="3316545"/>
            <a:chOff x="5478276" y="3111698"/>
            <a:chExt cx="1828800" cy="325181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6392676" y="3111698"/>
              <a:ext cx="0" cy="104596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5478276" y="4157663"/>
              <a:ext cx="1828800" cy="2205845"/>
              <a:chOff x="5478276" y="4157663"/>
              <a:chExt cx="1828800" cy="2205845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478276" y="5446462"/>
                <a:ext cx="1828800" cy="917046"/>
              </a:xfrm>
              <a:prstGeom prst="rect">
                <a:avLst/>
              </a:prstGeom>
              <a:noFill/>
            </p:spPr>
            <p:txBody>
              <a:bodyPr wrap="square" lIns="93260" tIns="149217" rIns="186521" bIns="149217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1224"/>
                  </a:spcAft>
                </a:pP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Outside </a:t>
                </a:r>
                <a:b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</a:b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client app</a:t>
                </a:r>
              </a:p>
            </p:txBody>
          </p:sp>
          <p:sp>
            <p:nvSpPr>
              <p:cNvPr id="99" name="Freeform 66"/>
              <p:cNvSpPr>
                <a:spLocks noEditPoints="1"/>
              </p:cNvSpPr>
              <p:nvPr/>
            </p:nvSpPr>
            <p:spPr bwMode="auto">
              <a:xfrm>
                <a:off x="6516688" y="4418013"/>
                <a:ext cx="444500" cy="442913"/>
              </a:xfrm>
              <a:custGeom>
                <a:avLst/>
                <a:gdLst>
                  <a:gd name="T0" fmla="*/ 129 w 259"/>
                  <a:gd name="T1" fmla="*/ 259 h 259"/>
                  <a:gd name="T2" fmla="*/ 0 w 259"/>
                  <a:gd name="T3" fmla="*/ 129 h 259"/>
                  <a:gd name="T4" fmla="*/ 129 w 259"/>
                  <a:gd name="T5" fmla="*/ 0 h 259"/>
                  <a:gd name="T6" fmla="*/ 259 w 259"/>
                  <a:gd name="T7" fmla="*/ 129 h 259"/>
                  <a:gd name="T8" fmla="*/ 129 w 259"/>
                  <a:gd name="T9" fmla="*/ 259 h 259"/>
                  <a:gd name="T10" fmla="*/ 129 w 259"/>
                  <a:gd name="T11" fmla="*/ 19 h 259"/>
                  <a:gd name="T12" fmla="*/ 19 w 259"/>
                  <a:gd name="T13" fmla="*/ 129 h 259"/>
                  <a:gd name="T14" fmla="*/ 129 w 259"/>
                  <a:gd name="T15" fmla="*/ 239 h 259"/>
                  <a:gd name="T16" fmla="*/ 239 w 259"/>
                  <a:gd name="T17" fmla="*/ 129 h 259"/>
                  <a:gd name="T18" fmla="*/ 129 w 259"/>
                  <a:gd name="T19" fmla="*/ 1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9">
                    <a:moveTo>
                      <a:pt x="129" y="259"/>
                    </a:moveTo>
                    <a:cubicBezTo>
                      <a:pt x="58" y="259"/>
                      <a:pt x="0" y="201"/>
                      <a:pt x="0" y="129"/>
                    </a:cubicBezTo>
                    <a:cubicBezTo>
                      <a:pt x="0" y="58"/>
                      <a:pt x="58" y="0"/>
                      <a:pt x="129" y="0"/>
                    </a:cubicBezTo>
                    <a:cubicBezTo>
                      <a:pt x="201" y="0"/>
                      <a:pt x="259" y="58"/>
                      <a:pt x="259" y="129"/>
                    </a:cubicBezTo>
                    <a:cubicBezTo>
                      <a:pt x="259" y="201"/>
                      <a:pt x="201" y="259"/>
                      <a:pt x="129" y="259"/>
                    </a:cubicBezTo>
                    <a:close/>
                    <a:moveTo>
                      <a:pt x="129" y="19"/>
                    </a:moveTo>
                    <a:cubicBezTo>
                      <a:pt x="69" y="19"/>
                      <a:pt x="19" y="69"/>
                      <a:pt x="19" y="129"/>
                    </a:cubicBezTo>
                    <a:cubicBezTo>
                      <a:pt x="19" y="190"/>
                      <a:pt x="69" y="239"/>
                      <a:pt x="129" y="239"/>
                    </a:cubicBezTo>
                    <a:cubicBezTo>
                      <a:pt x="190" y="239"/>
                      <a:pt x="239" y="190"/>
                      <a:pt x="239" y="129"/>
                    </a:cubicBezTo>
                    <a:cubicBezTo>
                      <a:pt x="239" y="69"/>
                      <a:pt x="190" y="19"/>
                      <a:pt x="129" y="19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Freeform 67"/>
              <p:cNvSpPr>
                <a:spLocks noEditPoints="1"/>
              </p:cNvSpPr>
              <p:nvPr/>
            </p:nvSpPr>
            <p:spPr bwMode="auto">
              <a:xfrm>
                <a:off x="6415088" y="4314826"/>
                <a:ext cx="647700" cy="649288"/>
              </a:xfrm>
              <a:custGeom>
                <a:avLst/>
                <a:gdLst>
                  <a:gd name="T0" fmla="*/ 189 w 379"/>
                  <a:gd name="T1" fmla="*/ 379 h 379"/>
                  <a:gd name="T2" fmla="*/ 0 w 379"/>
                  <a:gd name="T3" fmla="*/ 189 h 379"/>
                  <a:gd name="T4" fmla="*/ 189 w 379"/>
                  <a:gd name="T5" fmla="*/ 0 h 379"/>
                  <a:gd name="T6" fmla="*/ 379 w 379"/>
                  <a:gd name="T7" fmla="*/ 189 h 379"/>
                  <a:gd name="T8" fmla="*/ 189 w 379"/>
                  <a:gd name="T9" fmla="*/ 379 h 379"/>
                  <a:gd name="T10" fmla="*/ 189 w 379"/>
                  <a:gd name="T11" fmla="*/ 11 h 379"/>
                  <a:gd name="T12" fmla="*/ 11 w 379"/>
                  <a:gd name="T13" fmla="*/ 189 h 379"/>
                  <a:gd name="T14" fmla="*/ 189 w 379"/>
                  <a:gd name="T15" fmla="*/ 367 h 379"/>
                  <a:gd name="T16" fmla="*/ 367 w 379"/>
                  <a:gd name="T17" fmla="*/ 189 h 379"/>
                  <a:gd name="T18" fmla="*/ 189 w 379"/>
                  <a:gd name="T19" fmla="*/ 1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379">
                    <a:moveTo>
                      <a:pt x="189" y="379"/>
                    </a:moveTo>
                    <a:cubicBezTo>
                      <a:pt x="85" y="379"/>
                      <a:pt x="0" y="294"/>
                      <a:pt x="0" y="189"/>
                    </a:cubicBezTo>
                    <a:cubicBezTo>
                      <a:pt x="0" y="85"/>
                      <a:pt x="85" y="0"/>
                      <a:pt x="189" y="0"/>
                    </a:cubicBezTo>
                    <a:cubicBezTo>
                      <a:pt x="294" y="0"/>
                      <a:pt x="379" y="85"/>
                      <a:pt x="379" y="189"/>
                    </a:cubicBezTo>
                    <a:cubicBezTo>
                      <a:pt x="379" y="294"/>
                      <a:pt x="294" y="379"/>
                      <a:pt x="189" y="379"/>
                    </a:cubicBezTo>
                    <a:close/>
                    <a:moveTo>
                      <a:pt x="189" y="11"/>
                    </a:moveTo>
                    <a:cubicBezTo>
                      <a:pt x="91" y="11"/>
                      <a:pt x="11" y="91"/>
                      <a:pt x="11" y="189"/>
                    </a:cubicBezTo>
                    <a:cubicBezTo>
                      <a:pt x="11" y="288"/>
                      <a:pt x="91" y="367"/>
                      <a:pt x="189" y="367"/>
                    </a:cubicBezTo>
                    <a:cubicBezTo>
                      <a:pt x="287" y="367"/>
                      <a:pt x="367" y="288"/>
                      <a:pt x="367" y="189"/>
                    </a:cubicBezTo>
                    <a:cubicBezTo>
                      <a:pt x="367" y="91"/>
                      <a:pt x="287" y="11"/>
                      <a:pt x="189" y="11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Freeform 68"/>
              <p:cNvSpPr>
                <a:spLocks noEditPoints="1"/>
              </p:cNvSpPr>
              <p:nvPr/>
            </p:nvSpPr>
            <p:spPr bwMode="auto">
              <a:xfrm>
                <a:off x="6256338" y="4157663"/>
                <a:ext cx="963613" cy="962025"/>
              </a:xfrm>
              <a:custGeom>
                <a:avLst/>
                <a:gdLst>
                  <a:gd name="T0" fmla="*/ 281 w 562"/>
                  <a:gd name="T1" fmla="*/ 561 h 561"/>
                  <a:gd name="T2" fmla="*/ 0 w 562"/>
                  <a:gd name="T3" fmla="*/ 280 h 561"/>
                  <a:gd name="T4" fmla="*/ 281 w 562"/>
                  <a:gd name="T5" fmla="*/ 0 h 561"/>
                  <a:gd name="T6" fmla="*/ 562 w 562"/>
                  <a:gd name="T7" fmla="*/ 280 h 561"/>
                  <a:gd name="T8" fmla="*/ 281 w 562"/>
                  <a:gd name="T9" fmla="*/ 561 h 561"/>
                  <a:gd name="T10" fmla="*/ 281 w 562"/>
                  <a:gd name="T11" fmla="*/ 3 h 561"/>
                  <a:gd name="T12" fmla="*/ 4 w 562"/>
                  <a:gd name="T13" fmla="*/ 280 h 561"/>
                  <a:gd name="T14" fmla="*/ 281 w 562"/>
                  <a:gd name="T15" fmla="*/ 557 h 561"/>
                  <a:gd name="T16" fmla="*/ 558 w 562"/>
                  <a:gd name="T17" fmla="*/ 280 h 561"/>
                  <a:gd name="T18" fmla="*/ 281 w 562"/>
                  <a:gd name="T19" fmla="*/ 3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2" h="561">
                    <a:moveTo>
                      <a:pt x="281" y="561"/>
                    </a:moveTo>
                    <a:cubicBezTo>
                      <a:pt x="126" y="561"/>
                      <a:pt x="0" y="435"/>
                      <a:pt x="0" y="280"/>
                    </a:cubicBezTo>
                    <a:cubicBezTo>
                      <a:pt x="0" y="126"/>
                      <a:pt x="126" y="0"/>
                      <a:pt x="281" y="0"/>
                    </a:cubicBezTo>
                    <a:cubicBezTo>
                      <a:pt x="436" y="0"/>
                      <a:pt x="562" y="126"/>
                      <a:pt x="562" y="280"/>
                    </a:cubicBezTo>
                    <a:cubicBezTo>
                      <a:pt x="562" y="435"/>
                      <a:pt x="436" y="561"/>
                      <a:pt x="281" y="561"/>
                    </a:cubicBezTo>
                    <a:close/>
                    <a:moveTo>
                      <a:pt x="281" y="3"/>
                    </a:moveTo>
                    <a:cubicBezTo>
                      <a:pt x="129" y="3"/>
                      <a:pt x="4" y="128"/>
                      <a:pt x="4" y="280"/>
                    </a:cubicBezTo>
                    <a:cubicBezTo>
                      <a:pt x="4" y="433"/>
                      <a:pt x="129" y="557"/>
                      <a:pt x="281" y="557"/>
                    </a:cubicBezTo>
                    <a:cubicBezTo>
                      <a:pt x="434" y="557"/>
                      <a:pt x="558" y="433"/>
                      <a:pt x="558" y="280"/>
                    </a:cubicBezTo>
                    <a:cubicBezTo>
                      <a:pt x="558" y="128"/>
                      <a:pt x="434" y="3"/>
                      <a:pt x="281" y="3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Freeform 69"/>
              <p:cNvSpPr>
                <a:spLocks/>
              </p:cNvSpPr>
              <p:nvPr/>
            </p:nvSpPr>
            <p:spPr bwMode="auto">
              <a:xfrm>
                <a:off x="6227763" y="4667251"/>
                <a:ext cx="549275" cy="717550"/>
              </a:xfrm>
              <a:custGeom>
                <a:avLst/>
                <a:gdLst>
                  <a:gd name="T0" fmla="*/ 321 w 321"/>
                  <a:gd name="T1" fmla="*/ 5 h 418"/>
                  <a:gd name="T2" fmla="*/ 275 w 321"/>
                  <a:gd name="T3" fmla="*/ 5 h 418"/>
                  <a:gd name="T4" fmla="*/ 244 w 321"/>
                  <a:gd name="T5" fmla="*/ 138 h 418"/>
                  <a:gd name="T6" fmla="*/ 244 w 321"/>
                  <a:gd name="T7" fmla="*/ 15 h 418"/>
                  <a:gd name="T8" fmla="*/ 228 w 321"/>
                  <a:gd name="T9" fmla="*/ 0 h 418"/>
                  <a:gd name="T10" fmla="*/ 15 w 321"/>
                  <a:gd name="T11" fmla="*/ 0 h 418"/>
                  <a:gd name="T12" fmla="*/ 0 w 321"/>
                  <a:gd name="T13" fmla="*/ 15 h 418"/>
                  <a:gd name="T14" fmla="*/ 0 w 321"/>
                  <a:gd name="T15" fmla="*/ 402 h 418"/>
                  <a:gd name="T16" fmla="*/ 15 w 321"/>
                  <a:gd name="T17" fmla="*/ 418 h 418"/>
                  <a:gd name="T18" fmla="*/ 228 w 321"/>
                  <a:gd name="T19" fmla="*/ 418 h 418"/>
                  <a:gd name="T20" fmla="*/ 244 w 321"/>
                  <a:gd name="T21" fmla="*/ 402 h 418"/>
                  <a:gd name="T22" fmla="*/ 244 w 321"/>
                  <a:gd name="T23" fmla="*/ 222 h 418"/>
                  <a:gd name="T24" fmla="*/ 321 w 321"/>
                  <a:gd name="T25" fmla="*/ 5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418">
                    <a:moveTo>
                      <a:pt x="321" y="5"/>
                    </a:moveTo>
                    <a:cubicBezTo>
                      <a:pt x="275" y="5"/>
                      <a:pt x="275" y="5"/>
                      <a:pt x="275" y="5"/>
                    </a:cubicBezTo>
                    <a:cubicBezTo>
                      <a:pt x="275" y="53"/>
                      <a:pt x="264" y="98"/>
                      <a:pt x="244" y="138"/>
                    </a:cubicBezTo>
                    <a:cubicBezTo>
                      <a:pt x="244" y="15"/>
                      <a:pt x="244" y="15"/>
                      <a:pt x="244" y="15"/>
                    </a:cubicBezTo>
                    <a:cubicBezTo>
                      <a:pt x="244" y="7"/>
                      <a:pt x="237" y="0"/>
                      <a:pt x="22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11"/>
                      <a:pt x="7" y="418"/>
                      <a:pt x="15" y="418"/>
                    </a:cubicBezTo>
                    <a:cubicBezTo>
                      <a:pt x="228" y="418"/>
                      <a:pt x="228" y="418"/>
                      <a:pt x="228" y="418"/>
                    </a:cubicBezTo>
                    <a:cubicBezTo>
                      <a:pt x="237" y="418"/>
                      <a:pt x="244" y="411"/>
                      <a:pt x="244" y="40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92" y="163"/>
                      <a:pt x="321" y="88"/>
                      <a:pt x="321" y="5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70"/>
              <p:cNvSpPr>
                <a:spLocks noChangeArrowheads="1"/>
              </p:cNvSpPr>
              <p:nvPr/>
            </p:nvSpPr>
            <p:spPr bwMode="auto">
              <a:xfrm>
                <a:off x="6267450" y="4706938"/>
                <a:ext cx="336550" cy="563563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71"/>
              <p:cNvSpPr>
                <a:spLocks noChangeArrowheads="1"/>
              </p:cNvSpPr>
              <p:nvPr/>
            </p:nvSpPr>
            <p:spPr bwMode="auto">
              <a:xfrm>
                <a:off x="6300788" y="4773613"/>
                <a:ext cx="173038" cy="17462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72"/>
              <p:cNvSpPr>
                <a:spLocks noChangeArrowheads="1"/>
              </p:cNvSpPr>
              <p:nvPr/>
            </p:nvSpPr>
            <p:spPr bwMode="auto">
              <a:xfrm>
                <a:off x="6492875" y="4872038"/>
                <a:ext cx="79375" cy="76200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73"/>
              <p:cNvSpPr>
                <a:spLocks noChangeArrowheads="1"/>
              </p:cNvSpPr>
              <p:nvPr/>
            </p:nvSpPr>
            <p:spPr bwMode="auto">
              <a:xfrm>
                <a:off x="6492875" y="4773613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74"/>
              <p:cNvSpPr>
                <a:spLocks noChangeArrowheads="1"/>
              </p:cNvSpPr>
              <p:nvPr/>
            </p:nvSpPr>
            <p:spPr bwMode="auto">
              <a:xfrm>
                <a:off x="6492875" y="5064126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75"/>
              <p:cNvSpPr>
                <a:spLocks noChangeArrowheads="1"/>
              </p:cNvSpPr>
              <p:nvPr/>
            </p:nvSpPr>
            <p:spPr bwMode="auto">
              <a:xfrm>
                <a:off x="6397625" y="5064126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6300788" y="5064126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77"/>
              <p:cNvSpPr>
                <a:spLocks noChangeArrowheads="1"/>
              </p:cNvSpPr>
              <p:nvPr/>
            </p:nvSpPr>
            <p:spPr bwMode="auto">
              <a:xfrm>
                <a:off x="6300788" y="4967288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78"/>
              <p:cNvSpPr>
                <a:spLocks noChangeArrowheads="1"/>
              </p:cNvSpPr>
              <p:nvPr/>
            </p:nvSpPr>
            <p:spPr bwMode="auto">
              <a:xfrm>
                <a:off x="6397625" y="4967288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Rectangle 79"/>
              <p:cNvSpPr>
                <a:spLocks noChangeArrowheads="1"/>
              </p:cNvSpPr>
              <p:nvPr/>
            </p:nvSpPr>
            <p:spPr bwMode="auto">
              <a:xfrm>
                <a:off x="6492875" y="4967288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80"/>
              <p:cNvSpPr>
                <a:spLocks noChangeArrowheads="1"/>
              </p:cNvSpPr>
              <p:nvPr/>
            </p:nvSpPr>
            <p:spPr bwMode="auto">
              <a:xfrm>
                <a:off x="6492875" y="5159376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81"/>
              <p:cNvSpPr>
                <a:spLocks noChangeArrowheads="1"/>
              </p:cNvSpPr>
              <p:nvPr/>
            </p:nvSpPr>
            <p:spPr bwMode="auto">
              <a:xfrm>
                <a:off x="6397625" y="5159376"/>
                <a:ext cx="76200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82"/>
              <p:cNvSpPr>
                <a:spLocks noChangeArrowheads="1"/>
              </p:cNvSpPr>
              <p:nvPr/>
            </p:nvSpPr>
            <p:spPr bwMode="auto">
              <a:xfrm>
                <a:off x="6300788" y="5159376"/>
                <a:ext cx="77788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Freeform 84"/>
              <p:cNvSpPr>
                <a:spLocks/>
              </p:cNvSpPr>
              <p:nvPr/>
            </p:nvSpPr>
            <p:spPr bwMode="auto">
              <a:xfrm>
                <a:off x="6318250" y="5384801"/>
                <a:ext cx="90488" cy="44450"/>
              </a:xfrm>
              <a:custGeom>
                <a:avLst/>
                <a:gdLst>
                  <a:gd name="T0" fmla="*/ 27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7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7" y="0"/>
                    </a:moveTo>
                    <a:cubicBezTo>
                      <a:pt x="42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Freeform 85"/>
              <p:cNvSpPr>
                <a:spLocks/>
              </p:cNvSpPr>
              <p:nvPr/>
            </p:nvSpPr>
            <p:spPr bwMode="auto">
              <a:xfrm>
                <a:off x="6462713" y="5384801"/>
                <a:ext cx="90488" cy="44450"/>
              </a:xfrm>
              <a:custGeom>
                <a:avLst/>
                <a:gdLst>
                  <a:gd name="T0" fmla="*/ 26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6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6" y="0"/>
                    </a:moveTo>
                    <a:cubicBezTo>
                      <a:pt x="41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6617084" y="4283578"/>
                <a:ext cx="274254" cy="380499"/>
                <a:chOff x="7704138" y="1800225"/>
                <a:chExt cx="176212" cy="244476"/>
              </a:xfrm>
            </p:grpSpPr>
            <p:sp>
              <p:nvSpPr>
                <p:cNvPr id="123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4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5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6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7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8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9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0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1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2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3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4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91" name="Group 390"/>
          <p:cNvGrpSpPr/>
          <p:nvPr/>
        </p:nvGrpSpPr>
        <p:grpSpPr>
          <a:xfrm>
            <a:off x="5588216" y="1212849"/>
            <a:ext cx="1865207" cy="1835344"/>
            <a:chOff x="5478276" y="1189176"/>
            <a:chExt cx="1828800" cy="1799520"/>
          </a:xfrm>
        </p:grpSpPr>
        <p:sp>
          <p:nvSpPr>
            <p:cNvPr id="10" name="TextBox 9"/>
            <p:cNvSpPr txBox="1"/>
            <p:nvPr/>
          </p:nvSpPr>
          <p:spPr>
            <a:xfrm>
              <a:off x="5478276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Inside client app</a:t>
              </a:r>
            </a:p>
          </p:txBody>
        </p:sp>
        <p:sp>
          <p:nvSpPr>
            <p:cNvPr id="42" name="Rectangle 9"/>
            <p:cNvSpPr>
              <a:spLocks noChangeArrowheads="1"/>
            </p:cNvSpPr>
            <p:nvPr/>
          </p:nvSpPr>
          <p:spPr bwMode="auto">
            <a:xfrm>
              <a:off x="6261100" y="2305050"/>
              <a:ext cx="338138" cy="563563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6167821" y="2212408"/>
              <a:ext cx="493713" cy="776288"/>
              <a:chOff x="6167821" y="2212408"/>
              <a:chExt cx="493713" cy="776288"/>
            </a:xfrm>
          </p:grpSpPr>
          <p:sp>
            <p:nvSpPr>
              <p:cNvPr id="136" name="Freeform 5"/>
              <p:cNvSpPr>
                <a:spLocks/>
              </p:cNvSpPr>
              <p:nvPr/>
            </p:nvSpPr>
            <p:spPr bwMode="auto">
              <a:xfrm>
                <a:off x="6167821" y="2212408"/>
                <a:ext cx="493713" cy="776288"/>
              </a:xfrm>
              <a:custGeom>
                <a:avLst/>
                <a:gdLst>
                  <a:gd name="T0" fmla="*/ 196 w 222"/>
                  <a:gd name="T1" fmla="*/ 338 h 350"/>
                  <a:gd name="T2" fmla="*/ 182 w 222"/>
                  <a:gd name="T3" fmla="*/ 350 h 350"/>
                  <a:gd name="T4" fmla="*/ 12 w 222"/>
                  <a:gd name="T5" fmla="*/ 335 h 350"/>
                  <a:gd name="T6" fmla="*/ 0 w 222"/>
                  <a:gd name="T7" fmla="*/ 322 h 350"/>
                  <a:gd name="T8" fmla="*/ 26 w 222"/>
                  <a:gd name="T9" fmla="*/ 12 h 350"/>
                  <a:gd name="T10" fmla="*/ 40 w 222"/>
                  <a:gd name="T11" fmla="*/ 1 h 350"/>
                  <a:gd name="T12" fmla="*/ 210 w 222"/>
                  <a:gd name="T13" fmla="*/ 15 h 350"/>
                  <a:gd name="T14" fmla="*/ 221 w 222"/>
                  <a:gd name="T15" fmla="*/ 28 h 350"/>
                  <a:gd name="T16" fmla="*/ 196 w 222"/>
                  <a:gd name="T17" fmla="*/ 338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2" h="350">
                    <a:moveTo>
                      <a:pt x="196" y="338"/>
                    </a:moveTo>
                    <a:cubicBezTo>
                      <a:pt x="195" y="345"/>
                      <a:pt x="189" y="350"/>
                      <a:pt x="182" y="350"/>
                    </a:cubicBezTo>
                    <a:cubicBezTo>
                      <a:pt x="12" y="335"/>
                      <a:pt x="12" y="335"/>
                      <a:pt x="12" y="335"/>
                    </a:cubicBezTo>
                    <a:cubicBezTo>
                      <a:pt x="5" y="335"/>
                      <a:pt x="0" y="329"/>
                      <a:pt x="0" y="32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7" y="5"/>
                      <a:pt x="33" y="0"/>
                      <a:pt x="40" y="1"/>
                    </a:cubicBezTo>
                    <a:cubicBezTo>
                      <a:pt x="210" y="15"/>
                      <a:pt x="210" y="15"/>
                      <a:pt x="210" y="15"/>
                    </a:cubicBezTo>
                    <a:cubicBezTo>
                      <a:pt x="217" y="15"/>
                      <a:pt x="222" y="21"/>
                      <a:pt x="221" y="28"/>
                    </a:cubicBezTo>
                    <a:lnTo>
                      <a:pt x="196" y="3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Freeform 6"/>
              <p:cNvSpPr>
                <a:spLocks/>
              </p:cNvSpPr>
              <p:nvPr/>
            </p:nvSpPr>
            <p:spPr bwMode="auto">
              <a:xfrm>
                <a:off x="6215446" y="2256858"/>
                <a:ext cx="401638" cy="614363"/>
              </a:xfrm>
              <a:custGeom>
                <a:avLst/>
                <a:gdLst>
                  <a:gd name="T0" fmla="*/ 0 w 253"/>
                  <a:gd name="T1" fmla="*/ 369 h 387"/>
                  <a:gd name="T2" fmla="*/ 31 w 253"/>
                  <a:gd name="T3" fmla="*/ 0 h 387"/>
                  <a:gd name="T4" fmla="*/ 253 w 253"/>
                  <a:gd name="T5" fmla="*/ 18 h 387"/>
                  <a:gd name="T6" fmla="*/ 223 w 253"/>
                  <a:gd name="T7" fmla="*/ 387 h 387"/>
                  <a:gd name="T8" fmla="*/ 0 w 253"/>
                  <a:gd name="T9" fmla="*/ 369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387">
                    <a:moveTo>
                      <a:pt x="0" y="369"/>
                    </a:moveTo>
                    <a:lnTo>
                      <a:pt x="31" y="0"/>
                    </a:lnTo>
                    <a:lnTo>
                      <a:pt x="253" y="18"/>
                    </a:lnTo>
                    <a:lnTo>
                      <a:pt x="223" y="387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Freeform 12"/>
              <p:cNvSpPr>
                <a:spLocks/>
              </p:cNvSpPr>
              <p:nvPr/>
            </p:nvSpPr>
            <p:spPr bwMode="auto">
              <a:xfrm>
                <a:off x="6375783" y="2437833"/>
                <a:ext cx="25400" cy="82550"/>
              </a:xfrm>
              <a:custGeom>
                <a:avLst/>
                <a:gdLst>
                  <a:gd name="T0" fmla="*/ 11 w 16"/>
                  <a:gd name="T1" fmla="*/ 52 h 52"/>
                  <a:gd name="T2" fmla="*/ 0 w 16"/>
                  <a:gd name="T3" fmla="*/ 52 h 52"/>
                  <a:gd name="T4" fmla="*/ 4 w 16"/>
                  <a:gd name="T5" fmla="*/ 0 h 52"/>
                  <a:gd name="T6" fmla="*/ 16 w 16"/>
                  <a:gd name="T7" fmla="*/ 2 h 52"/>
                  <a:gd name="T8" fmla="*/ 11 w 1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11" y="52"/>
                    </a:moveTo>
                    <a:lnTo>
                      <a:pt x="0" y="52"/>
                    </a:lnTo>
                    <a:lnTo>
                      <a:pt x="4" y="0"/>
                    </a:lnTo>
                    <a:lnTo>
                      <a:pt x="16" y="2"/>
                    </a:lnTo>
                    <a:lnTo>
                      <a:pt x="11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Freeform 13"/>
              <p:cNvSpPr>
                <a:spLocks/>
              </p:cNvSpPr>
              <p:nvPr/>
            </p:nvSpPr>
            <p:spPr bwMode="auto">
              <a:xfrm>
                <a:off x="6412296" y="2441008"/>
                <a:ext cx="63500" cy="84138"/>
              </a:xfrm>
              <a:custGeom>
                <a:avLst/>
                <a:gdLst>
                  <a:gd name="T0" fmla="*/ 40 w 40"/>
                  <a:gd name="T1" fmla="*/ 12 h 53"/>
                  <a:gd name="T2" fmla="*/ 25 w 40"/>
                  <a:gd name="T3" fmla="*/ 11 h 53"/>
                  <a:gd name="T4" fmla="*/ 22 w 40"/>
                  <a:gd name="T5" fmla="*/ 53 h 53"/>
                  <a:gd name="T6" fmla="*/ 11 w 40"/>
                  <a:gd name="T7" fmla="*/ 53 h 53"/>
                  <a:gd name="T8" fmla="*/ 14 w 40"/>
                  <a:gd name="T9" fmla="*/ 11 h 53"/>
                  <a:gd name="T10" fmla="*/ 0 w 40"/>
                  <a:gd name="T11" fmla="*/ 10 h 53"/>
                  <a:gd name="T12" fmla="*/ 0 w 40"/>
                  <a:gd name="T13" fmla="*/ 0 h 53"/>
                  <a:gd name="T14" fmla="*/ 40 w 40"/>
                  <a:gd name="T15" fmla="*/ 4 h 53"/>
                  <a:gd name="T16" fmla="*/ 40 w 40"/>
                  <a:gd name="T17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3">
                    <a:moveTo>
                      <a:pt x="40" y="12"/>
                    </a:moveTo>
                    <a:lnTo>
                      <a:pt x="25" y="11"/>
                    </a:lnTo>
                    <a:lnTo>
                      <a:pt x="22" y="53"/>
                    </a:lnTo>
                    <a:lnTo>
                      <a:pt x="11" y="53"/>
                    </a:lnTo>
                    <a:lnTo>
                      <a:pt x="14" y="11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40" y="4"/>
                    </a:lnTo>
                    <a:lnTo>
                      <a:pt x="4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Freeform 14"/>
              <p:cNvSpPr>
                <a:spLocks noEditPoints="1"/>
              </p:cNvSpPr>
              <p:nvPr/>
            </p:nvSpPr>
            <p:spPr bwMode="auto">
              <a:xfrm>
                <a:off x="6324983" y="2375920"/>
                <a:ext cx="193675" cy="212725"/>
              </a:xfrm>
              <a:custGeom>
                <a:avLst/>
                <a:gdLst>
                  <a:gd name="T0" fmla="*/ 66 w 122"/>
                  <a:gd name="T1" fmla="*/ 0 h 134"/>
                  <a:gd name="T2" fmla="*/ 6 w 122"/>
                  <a:gd name="T3" fmla="*/ 30 h 134"/>
                  <a:gd name="T4" fmla="*/ 0 w 122"/>
                  <a:gd name="T5" fmla="*/ 95 h 134"/>
                  <a:gd name="T6" fmla="*/ 56 w 122"/>
                  <a:gd name="T7" fmla="*/ 134 h 134"/>
                  <a:gd name="T8" fmla="*/ 116 w 122"/>
                  <a:gd name="T9" fmla="*/ 105 h 134"/>
                  <a:gd name="T10" fmla="*/ 122 w 122"/>
                  <a:gd name="T11" fmla="*/ 38 h 134"/>
                  <a:gd name="T12" fmla="*/ 66 w 122"/>
                  <a:gd name="T13" fmla="*/ 0 h 134"/>
                  <a:gd name="T14" fmla="*/ 108 w 122"/>
                  <a:gd name="T15" fmla="*/ 100 h 134"/>
                  <a:gd name="T16" fmla="*/ 56 w 122"/>
                  <a:gd name="T17" fmla="*/ 125 h 134"/>
                  <a:gd name="T18" fmla="*/ 8 w 122"/>
                  <a:gd name="T19" fmla="*/ 93 h 134"/>
                  <a:gd name="T20" fmla="*/ 14 w 122"/>
                  <a:gd name="T21" fmla="*/ 35 h 134"/>
                  <a:gd name="T22" fmla="*/ 66 w 122"/>
                  <a:gd name="T23" fmla="*/ 10 h 134"/>
                  <a:gd name="T24" fmla="*/ 113 w 122"/>
                  <a:gd name="T25" fmla="*/ 42 h 134"/>
                  <a:gd name="T26" fmla="*/ 108 w 122"/>
                  <a:gd name="T27" fmla="*/ 10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34">
                    <a:moveTo>
                      <a:pt x="66" y="0"/>
                    </a:moveTo>
                    <a:lnTo>
                      <a:pt x="6" y="30"/>
                    </a:lnTo>
                    <a:lnTo>
                      <a:pt x="0" y="95"/>
                    </a:lnTo>
                    <a:lnTo>
                      <a:pt x="56" y="134"/>
                    </a:lnTo>
                    <a:lnTo>
                      <a:pt x="116" y="105"/>
                    </a:lnTo>
                    <a:lnTo>
                      <a:pt x="122" y="38"/>
                    </a:lnTo>
                    <a:lnTo>
                      <a:pt x="66" y="0"/>
                    </a:lnTo>
                    <a:close/>
                    <a:moveTo>
                      <a:pt x="108" y="100"/>
                    </a:moveTo>
                    <a:lnTo>
                      <a:pt x="56" y="125"/>
                    </a:lnTo>
                    <a:lnTo>
                      <a:pt x="8" y="93"/>
                    </a:lnTo>
                    <a:lnTo>
                      <a:pt x="14" y="35"/>
                    </a:lnTo>
                    <a:lnTo>
                      <a:pt x="66" y="10"/>
                    </a:lnTo>
                    <a:lnTo>
                      <a:pt x="113" y="42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 rot="307053">
                <a:off x="6275169" y="2373789"/>
                <a:ext cx="274254" cy="380499"/>
                <a:chOff x="7704138" y="1800225"/>
                <a:chExt cx="176212" cy="244476"/>
              </a:xfrm>
            </p:grpSpPr>
            <p:sp>
              <p:nvSpPr>
                <p:cNvPr id="64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5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6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7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8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9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0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1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2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3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4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5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88" name="Group 387"/>
          <p:cNvGrpSpPr/>
          <p:nvPr/>
        </p:nvGrpSpPr>
        <p:grpSpPr>
          <a:xfrm>
            <a:off x="1326936" y="1212849"/>
            <a:ext cx="1865207" cy="2685824"/>
            <a:chOff x="1300172" y="1189176"/>
            <a:chExt cx="1828800" cy="2633400"/>
          </a:xfrm>
        </p:grpSpPr>
        <p:sp>
          <p:nvSpPr>
            <p:cNvPr id="9" name="TextBox 8"/>
            <p:cNvSpPr txBox="1"/>
            <p:nvPr/>
          </p:nvSpPr>
          <p:spPr>
            <a:xfrm>
              <a:off x="130017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Mono-lithic application</a:t>
              </a: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1678684" y="1912939"/>
              <a:ext cx="822325" cy="1331912"/>
              <a:chOff x="3100388" y="2201863"/>
              <a:chExt cx="822325" cy="1331912"/>
            </a:xfrm>
          </p:grpSpPr>
          <p:sp>
            <p:nvSpPr>
              <p:cNvPr id="176" name="Freeform 94"/>
              <p:cNvSpPr>
                <a:spLocks/>
              </p:cNvSpPr>
              <p:nvPr/>
            </p:nvSpPr>
            <p:spPr bwMode="auto">
              <a:xfrm>
                <a:off x="3433763" y="3386138"/>
                <a:ext cx="15875" cy="41275"/>
              </a:xfrm>
              <a:custGeom>
                <a:avLst/>
                <a:gdLst>
                  <a:gd name="T0" fmla="*/ 7 w 7"/>
                  <a:gd name="T1" fmla="*/ 0 h 18"/>
                  <a:gd name="T2" fmla="*/ 7 w 7"/>
                  <a:gd name="T3" fmla="*/ 18 h 18"/>
                  <a:gd name="T4" fmla="*/ 4 w 7"/>
                  <a:gd name="T5" fmla="*/ 18 h 18"/>
                  <a:gd name="T6" fmla="*/ 4 w 7"/>
                  <a:gd name="T7" fmla="*/ 5 h 18"/>
                  <a:gd name="T8" fmla="*/ 2 w 7"/>
                  <a:gd name="T9" fmla="*/ 5 h 18"/>
                  <a:gd name="T10" fmla="*/ 2 w 7"/>
                  <a:gd name="T11" fmla="*/ 6 h 18"/>
                  <a:gd name="T12" fmla="*/ 1 w 7"/>
                  <a:gd name="T13" fmla="*/ 6 h 18"/>
                  <a:gd name="T14" fmla="*/ 0 w 7"/>
                  <a:gd name="T15" fmla="*/ 6 h 18"/>
                  <a:gd name="T16" fmla="*/ 0 w 7"/>
                  <a:gd name="T17" fmla="*/ 3 h 18"/>
                  <a:gd name="T18" fmla="*/ 2 w 7"/>
                  <a:gd name="T19" fmla="*/ 2 h 18"/>
                  <a:gd name="T20" fmla="*/ 5 w 7"/>
                  <a:gd name="T21" fmla="*/ 0 h 18"/>
                  <a:gd name="T22" fmla="*/ 7 w 7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8">
                    <a:moveTo>
                      <a:pt x="7" y="0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Freeform 95"/>
              <p:cNvSpPr>
                <a:spLocks noEditPoints="1"/>
              </p:cNvSpPr>
              <p:nvPr/>
            </p:nvSpPr>
            <p:spPr bwMode="auto">
              <a:xfrm>
                <a:off x="3462338" y="3386138"/>
                <a:ext cx="30163" cy="41275"/>
              </a:xfrm>
              <a:custGeom>
                <a:avLst/>
                <a:gdLst>
                  <a:gd name="T0" fmla="*/ 6 w 13"/>
                  <a:gd name="T1" fmla="*/ 18 h 18"/>
                  <a:gd name="T2" fmla="*/ 0 w 13"/>
                  <a:gd name="T3" fmla="*/ 9 h 18"/>
                  <a:gd name="T4" fmla="*/ 2 w 13"/>
                  <a:gd name="T5" fmla="*/ 3 h 18"/>
                  <a:gd name="T6" fmla="*/ 6 w 13"/>
                  <a:gd name="T7" fmla="*/ 0 h 18"/>
                  <a:gd name="T8" fmla="*/ 13 w 13"/>
                  <a:gd name="T9" fmla="*/ 9 h 18"/>
                  <a:gd name="T10" fmla="*/ 11 w 13"/>
                  <a:gd name="T11" fmla="*/ 15 h 18"/>
                  <a:gd name="T12" fmla="*/ 6 w 13"/>
                  <a:gd name="T13" fmla="*/ 18 h 18"/>
                  <a:gd name="T14" fmla="*/ 6 w 13"/>
                  <a:gd name="T15" fmla="*/ 3 h 18"/>
                  <a:gd name="T16" fmla="*/ 4 w 13"/>
                  <a:gd name="T17" fmla="*/ 9 h 18"/>
                  <a:gd name="T18" fmla="*/ 6 w 13"/>
                  <a:gd name="T19" fmla="*/ 15 h 18"/>
                  <a:gd name="T20" fmla="*/ 9 w 13"/>
                  <a:gd name="T21" fmla="*/ 9 h 18"/>
                  <a:gd name="T22" fmla="*/ 6 w 13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9"/>
                    </a:cubicBezTo>
                    <a:cubicBezTo>
                      <a:pt x="13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9" y="13"/>
                      <a:pt x="9" y="9"/>
                    </a:cubicBezTo>
                    <a:cubicBezTo>
                      <a:pt x="9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Freeform 96"/>
              <p:cNvSpPr>
                <a:spLocks/>
              </p:cNvSpPr>
              <p:nvPr/>
            </p:nvSpPr>
            <p:spPr bwMode="auto">
              <a:xfrm>
                <a:off x="3498850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4 w 8"/>
                  <a:gd name="T5" fmla="*/ 18 h 18"/>
                  <a:gd name="T6" fmla="*/ 4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Freeform 97"/>
              <p:cNvSpPr>
                <a:spLocks noEditPoints="1"/>
              </p:cNvSpPr>
              <p:nvPr/>
            </p:nvSpPr>
            <p:spPr bwMode="auto">
              <a:xfrm>
                <a:off x="3429000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Freeform 98"/>
              <p:cNvSpPr>
                <a:spLocks/>
              </p:cNvSpPr>
              <p:nvPr/>
            </p:nvSpPr>
            <p:spPr bwMode="auto">
              <a:xfrm>
                <a:off x="3467100" y="3441700"/>
                <a:ext cx="15875" cy="36513"/>
              </a:xfrm>
              <a:custGeom>
                <a:avLst/>
                <a:gdLst>
                  <a:gd name="T0" fmla="*/ 7 w 7"/>
                  <a:gd name="T1" fmla="*/ 0 h 16"/>
                  <a:gd name="T2" fmla="*/ 7 w 7"/>
                  <a:gd name="T3" fmla="*/ 16 h 16"/>
                  <a:gd name="T4" fmla="*/ 3 w 7"/>
                  <a:gd name="T5" fmla="*/ 16 h 16"/>
                  <a:gd name="T6" fmla="*/ 3 w 7"/>
                  <a:gd name="T7" fmla="*/ 4 h 16"/>
                  <a:gd name="T8" fmla="*/ 3 w 7"/>
                  <a:gd name="T9" fmla="*/ 4 h 16"/>
                  <a:gd name="T10" fmla="*/ 2 w 7"/>
                  <a:gd name="T11" fmla="*/ 4 h 16"/>
                  <a:gd name="T12" fmla="*/ 1 w 7"/>
                  <a:gd name="T13" fmla="*/ 5 h 16"/>
                  <a:gd name="T14" fmla="*/ 0 w 7"/>
                  <a:gd name="T15" fmla="*/ 5 h 16"/>
                  <a:gd name="T16" fmla="*/ 0 w 7"/>
                  <a:gd name="T17" fmla="*/ 2 h 16"/>
                  <a:gd name="T18" fmla="*/ 3 w 7"/>
                  <a:gd name="T19" fmla="*/ 1 h 16"/>
                  <a:gd name="T20" fmla="*/ 5 w 7"/>
                  <a:gd name="T21" fmla="*/ 0 h 16"/>
                  <a:gd name="T22" fmla="*/ 7 w 7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6">
                    <a:moveTo>
                      <a:pt x="7" y="0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5" y="0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Freeform 99"/>
              <p:cNvSpPr>
                <a:spLocks noEditPoints="1"/>
              </p:cNvSpPr>
              <p:nvPr/>
            </p:nvSpPr>
            <p:spPr bwMode="auto">
              <a:xfrm>
                <a:off x="3494088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7 w 13"/>
                  <a:gd name="T15" fmla="*/ 2 h 17"/>
                  <a:gd name="T16" fmla="*/ 4 w 13"/>
                  <a:gd name="T17" fmla="*/ 8 h 17"/>
                  <a:gd name="T18" fmla="*/ 7 w 13"/>
                  <a:gd name="T19" fmla="*/ 14 h 17"/>
                  <a:gd name="T20" fmla="*/ 9 w 13"/>
                  <a:gd name="T21" fmla="*/ 8 h 17"/>
                  <a:gd name="T22" fmla="*/ 7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7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7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7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Freeform 100"/>
              <p:cNvSpPr>
                <a:spLocks noEditPoints="1"/>
              </p:cNvSpPr>
              <p:nvPr/>
            </p:nvSpPr>
            <p:spPr bwMode="auto">
              <a:xfrm>
                <a:off x="3429000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Freeform 101"/>
              <p:cNvSpPr>
                <a:spLocks noEditPoints="1"/>
              </p:cNvSpPr>
              <p:nvPr/>
            </p:nvSpPr>
            <p:spPr bwMode="auto">
              <a:xfrm>
                <a:off x="3462338" y="3495675"/>
                <a:ext cx="30163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Freeform 102"/>
              <p:cNvSpPr>
                <a:spLocks/>
              </p:cNvSpPr>
              <p:nvPr/>
            </p:nvSpPr>
            <p:spPr bwMode="auto">
              <a:xfrm>
                <a:off x="3498850" y="3495675"/>
                <a:ext cx="17463" cy="38100"/>
              </a:xfrm>
              <a:custGeom>
                <a:avLst/>
                <a:gdLst>
                  <a:gd name="T0" fmla="*/ 8 w 8"/>
                  <a:gd name="T1" fmla="*/ 0 h 17"/>
                  <a:gd name="T2" fmla="*/ 8 w 8"/>
                  <a:gd name="T3" fmla="*/ 17 h 17"/>
                  <a:gd name="T4" fmla="*/ 4 w 8"/>
                  <a:gd name="T5" fmla="*/ 17 h 17"/>
                  <a:gd name="T6" fmla="*/ 4 w 8"/>
                  <a:gd name="T7" fmla="*/ 4 h 17"/>
                  <a:gd name="T8" fmla="*/ 3 w 8"/>
                  <a:gd name="T9" fmla="*/ 4 h 17"/>
                  <a:gd name="T10" fmla="*/ 2 w 8"/>
                  <a:gd name="T11" fmla="*/ 5 h 17"/>
                  <a:gd name="T12" fmla="*/ 1 w 8"/>
                  <a:gd name="T13" fmla="*/ 5 h 17"/>
                  <a:gd name="T14" fmla="*/ 0 w 8"/>
                  <a:gd name="T15" fmla="*/ 5 h 17"/>
                  <a:gd name="T16" fmla="*/ 0 w 8"/>
                  <a:gd name="T17" fmla="*/ 2 h 17"/>
                  <a:gd name="T18" fmla="*/ 3 w 8"/>
                  <a:gd name="T19" fmla="*/ 1 h 17"/>
                  <a:gd name="T20" fmla="*/ 5 w 8"/>
                  <a:gd name="T21" fmla="*/ 0 h 17"/>
                  <a:gd name="T22" fmla="*/ 8 w 8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7">
                    <a:moveTo>
                      <a:pt x="8" y="0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Freeform 103"/>
              <p:cNvSpPr>
                <a:spLocks/>
              </p:cNvSpPr>
              <p:nvPr/>
            </p:nvSpPr>
            <p:spPr bwMode="auto">
              <a:xfrm>
                <a:off x="3565525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3 w 8"/>
                  <a:gd name="T5" fmla="*/ 18 h 18"/>
                  <a:gd name="T6" fmla="*/ 3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Freeform 104"/>
              <p:cNvSpPr>
                <a:spLocks noEditPoints="1"/>
              </p:cNvSpPr>
              <p:nvPr/>
            </p:nvSpPr>
            <p:spPr bwMode="auto">
              <a:xfrm>
                <a:off x="3560763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7" name="Freeform 105"/>
              <p:cNvSpPr>
                <a:spLocks noEditPoints="1"/>
              </p:cNvSpPr>
              <p:nvPr/>
            </p:nvSpPr>
            <p:spPr bwMode="auto">
              <a:xfrm>
                <a:off x="3560763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06"/>
              <p:cNvSpPr>
                <a:spLocks noEditPoints="1"/>
              </p:cNvSpPr>
              <p:nvPr/>
            </p:nvSpPr>
            <p:spPr bwMode="auto">
              <a:xfrm>
                <a:off x="3527425" y="3386138"/>
                <a:ext cx="26988" cy="41275"/>
              </a:xfrm>
              <a:custGeom>
                <a:avLst/>
                <a:gdLst>
                  <a:gd name="T0" fmla="*/ 6 w 12"/>
                  <a:gd name="T1" fmla="*/ 18 h 18"/>
                  <a:gd name="T2" fmla="*/ 0 w 12"/>
                  <a:gd name="T3" fmla="*/ 9 h 18"/>
                  <a:gd name="T4" fmla="*/ 1 w 12"/>
                  <a:gd name="T5" fmla="*/ 3 h 18"/>
                  <a:gd name="T6" fmla="*/ 7 w 12"/>
                  <a:gd name="T7" fmla="*/ 0 h 18"/>
                  <a:gd name="T8" fmla="*/ 12 w 12"/>
                  <a:gd name="T9" fmla="*/ 9 h 18"/>
                  <a:gd name="T10" fmla="*/ 11 w 12"/>
                  <a:gd name="T11" fmla="*/ 15 h 18"/>
                  <a:gd name="T12" fmla="*/ 6 w 12"/>
                  <a:gd name="T13" fmla="*/ 18 h 18"/>
                  <a:gd name="T14" fmla="*/ 6 w 12"/>
                  <a:gd name="T15" fmla="*/ 3 h 18"/>
                  <a:gd name="T16" fmla="*/ 4 w 12"/>
                  <a:gd name="T17" fmla="*/ 9 h 18"/>
                  <a:gd name="T18" fmla="*/ 6 w 12"/>
                  <a:gd name="T19" fmla="*/ 15 h 18"/>
                  <a:gd name="T20" fmla="*/ 8 w 12"/>
                  <a:gd name="T21" fmla="*/ 9 h 18"/>
                  <a:gd name="T22" fmla="*/ 6 w 12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9"/>
                    </a:cubicBezTo>
                    <a:cubicBezTo>
                      <a:pt x="12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8" y="13"/>
                      <a:pt x="8" y="9"/>
                    </a:cubicBezTo>
                    <a:cubicBezTo>
                      <a:pt x="8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9" name="Freeform 107"/>
              <p:cNvSpPr>
                <a:spLocks/>
              </p:cNvSpPr>
              <p:nvPr/>
            </p:nvSpPr>
            <p:spPr bwMode="auto">
              <a:xfrm>
                <a:off x="3529013" y="3441700"/>
                <a:ext cx="19050" cy="36513"/>
              </a:xfrm>
              <a:custGeom>
                <a:avLst/>
                <a:gdLst>
                  <a:gd name="T0" fmla="*/ 8 w 8"/>
                  <a:gd name="T1" fmla="*/ 0 h 16"/>
                  <a:gd name="T2" fmla="*/ 8 w 8"/>
                  <a:gd name="T3" fmla="*/ 16 h 16"/>
                  <a:gd name="T4" fmla="*/ 5 w 8"/>
                  <a:gd name="T5" fmla="*/ 16 h 16"/>
                  <a:gd name="T6" fmla="*/ 5 w 8"/>
                  <a:gd name="T7" fmla="*/ 4 h 16"/>
                  <a:gd name="T8" fmla="*/ 4 w 8"/>
                  <a:gd name="T9" fmla="*/ 4 h 16"/>
                  <a:gd name="T10" fmla="*/ 3 w 8"/>
                  <a:gd name="T11" fmla="*/ 4 h 16"/>
                  <a:gd name="T12" fmla="*/ 1 w 8"/>
                  <a:gd name="T13" fmla="*/ 5 h 16"/>
                  <a:gd name="T14" fmla="*/ 0 w 8"/>
                  <a:gd name="T15" fmla="*/ 5 h 16"/>
                  <a:gd name="T16" fmla="*/ 0 w 8"/>
                  <a:gd name="T17" fmla="*/ 2 h 16"/>
                  <a:gd name="T18" fmla="*/ 3 w 8"/>
                  <a:gd name="T19" fmla="*/ 1 h 16"/>
                  <a:gd name="T20" fmla="*/ 6 w 8"/>
                  <a:gd name="T21" fmla="*/ 0 h 16"/>
                  <a:gd name="T22" fmla="*/ 8 w 8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6">
                    <a:moveTo>
                      <a:pt x="8" y="0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cubicBezTo>
                      <a:pt x="5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0" name="Freeform 108"/>
              <p:cNvSpPr>
                <a:spLocks noEditPoints="1"/>
              </p:cNvSpPr>
              <p:nvPr/>
            </p:nvSpPr>
            <p:spPr bwMode="auto">
              <a:xfrm>
                <a:off x="3527425" y="3495675"/>
                <a:ext cx="26988" cy="38100"/>
              </a:xfrm>
              <a:custGeom>
                <a:avLst/>
                <a:gdLst>
                  <a:gd name="T0" fmla="*/ 6 w 12"/>
                  <a:gd name="T1" fmla="*/ 17 h 17"/>
                  <a:gd name="T2" fmla="*/ 0 w 12"/>
                  <a:gd name="T3" fmla="*/ 9 h 17"/>
                  <a:gd name="T4" fmla="*/ 1 w 12"/>
                  <a:gd name="T5" fmla="*/ 2 h 17"/>
                  <a:gd name="T6" fmla="*/ 7 w 12"/>
                  <a:gd name="T7" fmla="*/ 0 h 17"/>
                  <a:gd name="T8" fmla="*/ 12 w 12"/>
                  <a:gd name="T9" fmla="*/ 8 h 17"/>
                  <a:gd name="T10" fmla="*/ 11 w 12"/>
                  <a:gd name="T11" fmla="*/ 15 h 17"/>
                  <a:gd name="T12" fmla="*/ 6 w 12"/>
                  <a:gd name="T13" fmla="*/ 17 h 17"/>
                  <a:gd name="T14" fmla="*/ 6 w 12"/>
                  <a:gd name="T15" fmla="*/ 3 h 17"/>
                  <a:gd name="T16" fmla="*/ 4 w 12"/>
                  <a:gd name="T17" fmla="*/ 9 h 17"/>
                  <a:gd name="T18" fmla="*/ 6 w 12"/>
                  <a:gd name="T19" fmla="*/ 14 h 17"/>
                  <a:gd name="T20" fmla="*/ 8 w 12"/>
                  <a:gd name="T21" fmla="*/ 8 h 17"/>
                  <a:gd name="T22" fmla="*/ 6 w 12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8"/>
                    </a:cubicBezTo>
                    <a:cubicBezTo>
                      <a:pt x="12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8" y="12"/>
                      <a:pt x="8" y="8"/>
                    </a:cubicBezTo>
                    <a:cubicBezTo>
                      <a:pt x="8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1" name="Freeform 109"/>
              <p:cNvSpPr>
                <a:spLocks noEditPoints="1"/>
              </p:cNvSpPr>
              <p:nvPr/>
            </p:nvSpPr>
            <p:spPr bwMode="auto">
              <a:xfrm>
                <a:off x="3487738" y="2201863"/>
                <a:ext cx="82550" cy="95250"/>
              </a:xfrm>
              <a:custGeom>
                <a:avLst/>
                <a:gdLst>
                  <a:gd name="T0" fmla="*/ 19 w 37"/>
                  <a:gd name="T1" fmla="*/ 2 h 43"/>
                  <a:gd name="T2" fmla="*/ 34 w 37"/>
                  <a:gd name="T3" fmla="*/ 6 h 43"/>
                  <a:gd name="T4" fmla="*/ 19 w 37"/>
                  <a:gd name="T5" fmla="*/ 11 h 43"/>
                  <a:gd name="T6" fmla="*/ 3 w 37"/>
                  <a:gd name="T7" fmla="*/ 6 h 43"/>
                  <a:gd name="T8" fmla="*/ 19 w 37"/>
                  <a:gd name="T9" fmla="*/ 2 h 43"/>
                  <a:gd name="T10" fmla="*/ 19 w 37"/>
                  <a:gd name="T11" fmla="*/ 0 h 43"/>
                  <a:gd name="T12" fmla="*/ 12 w 37"/>
                  <a:gd name="T13" fmla="*/ 0 h 43"/>
                  <a:gd name="T14" fmla="*/ 6 w 37"/>
                  <a:gd name="T15" fmla="*/ 2 h 43"/>
                  <a:gd name="T16" fmla="*/ 2 w 37"/>
                  <a:gd name="T17" fmla="*/ 4 h 43"/>
                  <a:gd name="T18" fmla="*/ 1 w 37"/>
                  <a:gd name="T19" fmla="*/ 6 h 43"/>
                  <a:gd name="T20" fmla="*/ 0 w 37"/>
                  <a:gd name="T21" fmla="*/ 7 h 43"/>
                  <a:gd name="T22" fmla="*/ 0 w 37"/>
                  <a:gd name="T23" fmla="*/ 36 h 43"/>
                  <a:gd name="T24" fmla="*/ 1 w 37"/>
                  <a:gd name="T25" fmla="*/ 37 h 43"/>
                  <a:gd name="T26" fmla="*/ 2 w 37"/>
                  <a:gd name="T27" fmla="*/ 39 h 43"/>
                  <a:gd name="T28" fmla="*/ 6 w 37"/>
                  <a:gd name="T29" fmla="*/ 41 h 43"/>
                  <a:gd name="T30" fmla="*/ 12 w 37"/>
                  <a:gd name="T31" fmla="*/ 42 h 43"/>
                  <a:gd name="T32" fmla="*/ 19 w 37"/>
                  <a:gd name="T33" fmla="*/ 43 h 43"/>
                  <a:gd name="T34" fmla="*/ 32 w 37"/>
                  <a:gd name="T35" fmla="*/ 41 h 43"/>
                  <a:gd name="T36" fmla="*/ 35 w 37"/>
                  <a:gd name="T37" fmla="*/ 39 h 43"/>
                  <a:gd name="T38" fmla="*/ 36 w 37"/>
                  <a:gd name="T39" fmla="*/ 37 h 43"/>
                  <a:gd name="T40" fmla="*/ 37 w 37"/>
                  <a:gd name="T41" fmla="*/ 36 h 43"/>
                  <a:gd name="T42" fmla="*/ 37 w 37"/>
                  <a:gd name="T43" fmla="*/ 7 h 43"/>
                  <a:gd name="T44" fmla="*/ 35 w 37"/>
                  <a:gd name="T45" fmla="*/ 4 h 43"/>
                  <a:gd name="T46" fmla="*/ 32 w 37"/>
                  <a:gd name="T47" fmla="*/ 2 h 43"/>
                  <a:gd name="T48" fmla="*/ 26 w 37"/>
                  <a:gd name="T49" fmla="*/ 0 h 43"/>
                  <a:gd name="T50" fmla="*/ 19 w 37"/>
                  <a:gd name="T5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43">
                    <a:moveTo>
                      <a:pt x="19" y="2"/>
                    </a:moveTo>
                    <a:cubicBezTo>
                      <a:pt x="27" y="2"/>
                      <a:pt x="34" y="4"/>
                      <a:pt x="34" y="6"/>
                    </a:cubicBezTo>
                    <a:cubicBezTo>
                      <a:pt x="34" y="9"/>
                      <a:pt x="27" y="11"/>
                      <a:pt x="19" y="11"/>
                    </a:cubicBezTo>
                    <a:cubicBezTo>
                      <a:pt x="10" y="11"/>
                      <a:pt x="3" y="9"/>
                      <a:pt x="3" y="6"/>
                    </a:cubicBezTo>
                    <a:cubicBezTo>
                      <a:pt x="3" y="4"/>
                      <a:pt x="10" y="2"/>
                      <a:pt x="19" y="2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3"/>
                      <a:pt x="16" y="43"/>
                      <a:pt x="19" y="43"/>
                    </a:cubicBezTo>
                    <a:cubicBezTo>
                      <a:pt x="24" y="43"/>
                      <a:pt x="28" y="42"/>
                      <a:pt x="32" y="41"/>
                    </a:cubicBezTo>
                    <a:cubicBezTo>
                      <a:pt x="33" y="40"/>
                      <a:pt x="35" y="39"/>
                      <a:pt x="35" y="39"/>
                    </a:cubicBezTo>
                    <a:cubicBezTo>
                      <a:pt x="36" y="38"/>
                      <a:pt x="36" y="38"/>
                      <a:pt x="36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6"/>
                      <a:pt x="36" y="5"/>
                      <a:pt x="35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1"/>
                      <a:pt x="28" y="1"/>
                      <a:pt x="26" y="0"/>
                    </a:cubicBezTo>
                    <a:cubicBezTo>
                      <a:pt x="24" y="0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2" name="Freeform 110"/>
              <p:cNvSpPr>
                <a:spLocks noEditPoints="1"/>
              </p:cNvSpPr>
              <p:nvPr/>
            </p:nvSpPr>
            <p:spPr bwMode="auto">
              <a:xfrm>
                <a:off x="3640138" y="2495550"/>
                <a:ext cx="92075" cy="106363"/>
              </a:xfrm>
              <a:custGeom>
                <a:avLst/>
                <a:gdLst>
                  <a:gd name="T0" fmla="*/ 21 w 41"/>
                  <a:gd name="T1" fmla="*/ 3 h 48"/>
                  <a:gd name="T2" fmla="*/ 38 w 41"/>
                  <a:gd name="T3" fmla="*/ 7 h 48"/>
                  <a:gd name="T4" fmla="*/ 21 w 41"/>
                  <a:gd name="T5" fmla="*/ 12 h 48"/>
                  <a:gd name="T6" fmla="*/ 4 w 41"/>
                  <a:gd name="T7" fmla="*/ 7 h 48"/>
                  <a:gd name="T8" fmla="*/ 21 w 41"/>
                  <a:gd name="T9" fmla="*/ 3 h 48"/>
                  <a:gd name="T10" fmla="*/ 21 w 41"/>
                  <a:gd name="T11" fmla="*/ 0 h 48"/>
                  <a:gd name="T12" fmla="*/ 13 w 41"/>
                  <a:gd name="T13" fmla="*/ 1 h 48"/>
                  <a:gd name="T14" fmla="*/ 6 w 41"/>
                  <a:gd name="T15" fmla="*/ 2 h 48"/>
                  <a:gd name="T16" fmla="*/ 2 w 41"/>
                  <a:gd name="T17" fmla="*/ 5 h 48"/>
                  <a:gd name="T18" fmla="*/ 1 w 41"/>
                  <a:gd name="T19" fmla="*/ 7 h 48"/>
                  <a:gd name="T20" fmla="*/ 0 w 41"/>
                  <a:gd name="T21" fmla="*/ 8 h 48"/>
                  <a:gd name="T22" fmla="*/ 0 w 41"/>
                  <a:gd name="T23" fmla="*/ 40 h 48"/>
                  <a:gd name="T24" fmla="*/ 1 w 41"/>
                  <a:gd name="T25" fmla="*/ 42 h 48"/>
                  <a:gd name="T26" fmla="*/ 2 w 41"/>
                  <a:gd name="T27" fmla="*/ 43 h 48"/>
                  <a:gd name="T28" fmla="*/ 6 w 41"/>
                  <a:gd name="T29" fmla="*/ 46 h 48"/>
                  <a:gd name="T30" fmla="*/ 13 w 41"/>
                  <a:gd name="T31" fmla="*/ 48 h 48"/>
                  <a:gd name="T32" fmla="*/ 21 w 41"/>
                  <a:gd name="T33" fmla="*/ 48 h 48"/>
                  <a:gd name="T34" fmla="*/ 35 w 41"/>
                  <a:gd name="T35" fmla="*/ 46 h 48"/>
                  <a:gd name="T36" fmla="*/ 40 w 41"/>
                  <a:gd name="T37" fmla="*/ 43 h 48"/>
                  <a:gd name="T38" fmla="*/ 41 w 41"/>
                  <a:gd name="T39" fmla="*/ 42 h 48"/>
                  <a:gd name="T40" fmla="*/ 41 w 41"/>
                  <a:gd name="T41" fmla="*/ 40 h 48"/>
                  <a:gd name="T42" fmla="*/ 41 w 41"/>
                  <a:gd name="T43" fmla="*/ 8 h 48"/>
                  <a:gd name="T44" fmla="*/ 40 w 41"/>
                  <a:gd name="T45" fmla="*/ 5 h 48"/>
                  <a:gd name="T46" fmla="*/ 35 w 41"/>
                  <a:gd name="T47" fmla="*/ 2 h 48"/>
                  <a:gd name="T48" fmla="*/ 29 w 41"/>
                  <a:gd name="T49" fmla="*/ 1 h 48"/>
                  <a:gd name="T50" fmla="*/ 21 w 41"/>
                  <a:gd name="T5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1" h="48">
                    <a:moveTo>
                      <a:pt x="21" y="3"/>
                    </a:moveTo>
                    <a:cubicBezTo>
                      <a:pt x="30" y="3"/>
                      <a:pt x="38" y="5"/>
                      <a:pt x="38" y="7"/>
                    </a:cubicBezTo>
                    <a:cubicBezTo>
                      <a:pt x="38" y="10"/>
                      <a:pt x="30" y="12"/>
                      <a:pt x="21" y="12"/>
                    </a:cubicBezTo>
                    <a:cubicBezTo>
                      <a:pt x="11" y="12"/>
                      <a:pt x="4" y="10"/>
                      <a:pt x="4" y="7"/>
                    </a:cubicBezTo>
                    <a:cubicBezTo>
                      <a:pt x="4" y="5"/>
                      <a:pt x="11" y="3"/>
                      <a:pt x="21" y="3"/>
                    </a:cubicBezTo>
                    <a:close/>
                    <a:moveTo>
                      <a:pt x="21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5" y="48"/>
                      <a:pt x="18" y="48"/>
                      <a:pt x="21" y="48"/>
                    </a:cubicBezTo>
                    <a:cubicBezTo>
                      <a:pt x="26" y="48"/>
                      <a:pt x="31" y="47"/>
                      <a:pt x="35" y="46"/>
                    </a:cubicBezTo>
                    <a:cubicBezTo>
                      <a:pt x="37" y="45"/>
                      <a:pt x="38" y="44"/>
                      <a:pt x="40" y="43"/>
                    </a:cubicBezTo>
                    <a:cubicBezTo>
                      <a:pt x="40" y="43"/>
                      <a:pt x="40" y="42"/>
                      <a:pt x="41" y="42"/>
                    </a:cubicBezTo>
                    <a:cubicBezTo>
                      <a:pt x="41" y="41"/>
                      <a:pt x="41" y="41"/>
                      <a:pt x="41" y="4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7"/>
                      <a:pt x="41" y="6"/>
                      <a:pt x="40" y="5"/>
                    </a:cubicBezTo>
                    <a:cubicBezTo>
                      <a:pt x="38" y="4"/>
                      <a:pt x="37" y="3"/>
                      <a:pt x="35" y="2"/>
                    </a:cubicBezTo>
                    <a:cubicBezTo>
                      <a:pt x="33" y="2"/>
                      <a:pt x="31" y="1"/>
                      <a:pt x="29" y="1"/>
                    </a:cubicBezTo>
                    <a:cubicBezTo>
                      <a:pt x="26" y="0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11"/>
              <p:cNvSpPr>
                <a:spLocks noEditPoints="1"/>
              </p:cNvSpPr>
              <p:nvPr/>
            </p:nvSpPr>
            <p:spPr bwMode="auto">
              <a:xfrm>
                <a:off x="3640138" y="2659063"/>
                <a:ext cx="122238" cy="142875"/>
              </a:xfrm>
              <a:custGeom>
                <a:avLst/>
                <a:gdLst>
                  <a:gd name="T0" fmla="*/ 27 w 55"/>
                  <a:gd name="T1" fmla="*/ 4 h 64"/>
                  <a:gd name="T2" fmla="*/ 50 w 55"/>
                  <a:gd name="T3" fmla="*/ 10 h 64"/>
                  <a:gd name="T4" fmla="*/ 27 w 55"/>
                  <a:gd name="T5" fmla="*/ 16 h 64"/>
                  <a:gd name="T6" fmla="*/ 5 w 55"/>
                  <a:gd name="T7" fmla="*/ 10 h 64"/>
                  <a:gd name="T8" fmla="*/ 27 w 55"/>
                  <a:gd name="T9" fmla="*/ 4 h 64"/>
                  <a:gd name="T10" fmla="*/ 28 w 55"/>
                  <a:gd name="T11" fmla="*/ 0 h 64"/>
                  <a:gd name="T12" fmla="*/ 17 w 55"/>
                  <a:gd name="T13" fmla="*/ 1 h 64"/>
                  <a:gd name="T14" fmla="*/ 8 w 55"/>
                  <a:gd name="T15" fmla="*/ 3 h 64"/>
                  <a:gd name="T16" fmla="*/ 3 w 55"/>
                  <a:gd name="T17" fmla="*/ 7 h 64"/>
                  <a:gd name="T18" fmla="*/ 1 w 55"/>
                  <a:gd name="T19" fmla="*/ 9 h 64"/>
                  <a:gd name="T20" fmla="*/ 0 w 55"/>
                  <a:gd name="T21" fmla="*/ 11 h 64"/>
                  <a:gd name="T22" fmla="*/ 0 w 55"/>
                  <a:gd name="T23" fmla="*/ 54 h 64"/>
                  <a:gd name="T24" fmla="*/ 1 w 55"/>
                  <a:gd name="T25" fmla="*/ 56 h 64"/>
                  <a:gd name="T26" fmla="*/ 3 w 55"/>
                  <a:gd name="T27" fmla="*/ 58 h 64"/>
                  <a:gd name="T28" fmla="*/ 8 w 55"/>
                  <a:gd name="T29" fmla="*/ 61 h 64"/>
                  <a:gd name="T30" fmla="*/ 17 w 55"/>
                  <a:gd name="T31" fmla="*/ 64 h 64"/>
                  <a:gd name="T32" fmla="*/ 28 w 55"/>
                  <a:gd name="T33" fmla="*/ 64 h 64"/>
                  <a:gd name="T34" fmla="*/ 47 w 55"/>
                  <a:gd name="T35" fmla="*/ 61 h 64"/>
                  <a:gd name="T36" fmla="*/ 53 w 55"/>
                  <a:gd name="T37" fmla="*/ 58 h 64"/>
                  <a:gd name="T38" fmla="*/ 54 w 55"/>
                  <a:gd name="T39" fmla="*/ 56 h 64"/>
                  <a:gd name="T40" fmla="*/ 55 w 55"/>
                  <a:gd name="T41" fmla="*/ 54 h 64"/>
                  <a:gd name="T42" fmla="*/ 55 w 55"/>
                  <a:gd name="T43" fmla="*/ 11 h 64"/>
                  <a:gd name="T44" fmla="*/ 53 w 55"/>
                  <a:gd name="T45" fmla="*/ 7 h 64"/>
                  <a:gd name="T46" fmla="*/ 47 w 55"/>
                  <a:gd name="T47" fmla="*/ 3 h 64"/>
                  <a:gd name="T48" fmla="*/ 38 w 55"/>
                  <a:gd name="T49" fmla="*/ 1 h 64"/>
                  <a:gd name="T50" fmla="*/ 28 w 55"/>
                  <a:gd name="T5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4">
                    <a:moveTo>
                      <a:pt x="27" y="4"/>
                    </a:moveTo>
                    <a:cubicBezTo>
                      <a:pt x="40" y="4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5" y="16"/>
                      <a:pt x="5" y="13"/>
                      <a:pt x="5" y="10"/>
                    </a:cubicBezTo>
                    <a:cubicBezTo>
                      <a:pt x="5" y="6"/>
                      <a:pt x="15" y="4"/>
                      <a:pt x="27" y="4"/>
                    </a:cubicBezTo>
                    <a:close/>
                    <a:moveTo>
                      <a:pt x="28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4"/>
                      <a:pt x="24" y="64"/>
                      <a:pt x="28" y="64"/>
                    </a:cubicBezTo>
                    <a:cubicBezTo>
                      <a:pt x="35" y="64"/>
                      <a:pt x="42" y="63"/>
                      <a:pt x="47" y="61"/>
                    </a:cubicBezTo>
                    <a:cubicBezTo>
                      <a:pt x="49" y="60"/>
                      <a:pt x="51" y="59"/>
                      <a:pt x="53" y="58"/>
                    </a:cubicBezTo>
                    <a:cubicBezTo>
                      <a:pt x="53" y="57"/>
                      <a:pt x="54" y="57"/>
                      <a:pt x="54" y="56"/>
                    </a:cubicBezTo>
                    <a:cubicBezTo>
                      <a:pt x="54" y="55"/>
                      <a:pt x="55" y="54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0"/>
                      <a:pt x="54" y="8"/>
                      <a:pt x="53" y="7"/>
                    </a:cubicBezTo>
                    <a:cubicBezTo>
                      <a:pt x="51" y="6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4" name="Freeform 112"/>
              <p:cNvSpPr>
                <a:spLocks noEditPoints="1"/>
              </p:cNvSpPr>
              <p:nvPr/>
            </p:nvSpPr>
            <p:spPr bwMode="auto">
              <a:xfrm>
                <a:off x="3756025" y="2495550"/>
                <a:ext cx="109538" cy="128588"/>
              </a:xfrm>
              <a:custGeom>
                <a:avLst/>
                <a:gdLst>
                  <a:gd name="T0" fmla="*/ 24 w 49"/>
                  <a:gd name="T1" fmla="*/ 3 h 58"/>
                  <a:gd name="T2" fmla="*/ 45 w 49"/>
                  <a:gd name="T3" fmla="*/ 9 h 58"/>
                  <a:gd name="T4" fmla="*/ 24 w 49"/>
                  <a:gd name="T5" fmla="*/ 15 h 58"/>
                  <a:gd name="T6" fmla="*/ 4 w 49"/>
                  <a:gd name="T7" fmla="*/ 9 h 58"/>
                  <a:gd name="T8" fmla="*/ 24 w 49"/>
                  <a:gd name="T9" fmla="*/ 3 h 58"/>
                  <a:gd name="T10" fmla="*/ 24 w 49"/>
                  <a:gd name="T11" fmla="*/ 0 h 58"/>
                  <a:gd name="T12" fmla="*/ 15 w 49"/>
                  <a:gd name="T13" fmla="*/ 1 h 58"/>
                  <a:gd name="T14" fmla="*/ 7 w 49"/>
                  <a:gd name="T15" fmla="*/ 3 h 58"/>
                  <a:gd name="T16" fmla="*/ 2 w 49"/>
                  <a:gd name="T17" fmla="*/ 6 h 58"/>
                  <a:gd name="T18" fmla="*/ 0 w 49"/>
                  <a:gd name="T19" fmla="*/ 8 h 58"/>
                  <a:gd name="T20" fmla="*/ 0 w 49"/>
                  <a:gd name="T21" fmla="*/ 10 h 58"/>
                  <a:gd name="T22" fmla="*/ 0 w 49"/>
                  <a:gd name="T23" fmla="*/ 48 h 58"/>
                  <a:gd name="T24" fmla="*/ 0 w 49"/>
                  <a:gd name="T25" fmla="*/ 50 h 58"/>
                  <a:gd name="T26" fmla="*/ 2 w 49"/>
                  <a:gd name="T27" fmla="*/ 52 h 58"/>
                  <a:gd name="T28" fmla="*/ 7 w 49"/>
                  <a:gd name="T29" fmla="*/ 55 h 58"/>
                  <a:gd name="T30" fmla="*/ 15 w 49"/>
                  <a:gd name="T31" fmla="*/ 57 h 58"/>
                  <a:gd name="T32" fmla="*/ 24 w 49"/>
                  <a:gd name="T33" fmla="*/ 58 h 58"/>
                  <a:gd name="T34" fmla="*/ 42 w 49"/>
                  <a:gd name="T35" fmla="*/ 55 h 58"/>
                  <a:gd name="T36" fmla="*/ 47 w 49"/>
                  <a:gd name="T37" fmla="*/ 52 h 58"/>
                  <a:gd name="T38" fmla="*/ 48 w 49"/>
                  <a:gd name="T39" fmla="*/ 50 h 58"/>
                  <a:gd name="T40" fmla="*/ 49 w 49"/>
                  <a:gd name="T41" fmla="*/ 48 h 58"/>
                  <a:gd name="T42" fmla="*/ 49 w 49"/>
                  <a:gd name="T43" fmla="*/ 10 h 58"/>
                  <a:gd name="T44" fmla="*/ 47 w 49"/>
                  <a:gd name="T45" fmla="*/ 6 h 58"/>
                  <a:gd name="T46" fmla="*/ 42 w 49"/>
                  <a:gd name="T47" fmla="*/ 3 h 58"/>
                  <a:gd name="T48" fmla="*/ 34 w 49"/>
                  <a:gd name="T49" fmla="*/ 1 h 58"/>
                  <a:gd name="T50" fmla="*/ 24 w 49"/>
                  <a:gd name="T5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58">
                    <a:moveTo>
                      <a:pt x="24" y="3"/>
                    </a:moveTo>
                    <a:cubicBezTo>
                      <a:pt x="36" y="3"/>
                      <a:pt x="45" y="6"/>
                      <a:pt x="45" y="9"/>
                    </a:cubicBezTo>
                    <a:cubicBezTo>
                      <a:pt x="45" y="12"/>
                      <a:pt x="36" y="15"/>
                      <a:pt x="24" y="15"/>
                    </a:cubicBezTo>
                    <a:cubicBezTo>
                      <a:pt x="13" y="15"/>
                      <a:pt x="4" y="12"/>
                      <a:pt x="4" y="9"/>
                    </a:cubicBezTo>
                    <a:cubicBezTo>
                      <a:pt x="4" y="6"/>
                      <a:pt x="13" y="3"/>
                      <a:pt x="24" y="3"/>
                    </a:cubicBezTo>
                    <a:close/>
                    <a:moveTo>
                      <a:pt x="24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8" y="58"/>
                      <a:pt x="21" y="58"/>
                      <a:pt x="24" y="58"/>
                    </a:cubicBezTo>
                    <a:cubicBezTo>
                      <a:pt x="31" y="58"/>
                      <a:pt x="37" y="57"/>
                      <a:pt x="42" y="55"/>
                    </a:cubicBezTo>
                    <a:cubicBezTo>
                      <a:pt x="44" y="54"/>
                      <a:pt x="46" y="53"/>
                      <a:pt x="47" y="52"/>
                    </a:cubicBezTo>
                    <a:cubicBezTo>
                      <a:pt x="48" y="52"/>
                      <a:pt x="48" y="51"/>
                      <a:pt x="48" y="50"/>
                    </a:cubicBezTo>
                    <a:cubicBezTo>
                      <a:pt x="49" y="50"/>
                      <a:pt x="49" y="49"/>
                      <a:pt x="49" y="48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8"/>
                      <a:pt x="48" y="7"/>
                      <a:pt x="47" y="6"/>
                    </a:cubicBezTo>
                    <a:cubicBezTo>
                      <a:pt x="46" y="5"/>
                      <a:pt x="44" y="4"/>
                      <a:pt x="42" y="3"/>
                    </a:cubicBezTo>
                    <a:cubicBezTo>
                      <a:pt x="40" y="2"/>
                      <a:pt x="37" y="1"/>
                      <a:pt x="34" y="1"/>
                    </a:cubicBezTo>
                    <a:cubicBezTo>
                      <a:pt x="31" y="0"/>
                      <a:pt x="28" y="0"/>
                      <a:pt x="24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5" name="Freeform 113"/>
              <p:cNvSpPr>
                <a:spLocks noEditPoints="1"/>
              </p:cNvSpPr>
              <p:nvPr/>
            </p:nvSpPr>
            <p:spPr bwMode="auto">
              <a:xfrm>
                <a:off x="3440113" y="2868613"/>
                <a:ext cx="122238" cy="144463"/>
              </a:xfrm>
              <a:custGeom>
                <a:avLst/>
                <a:gdLst>
                  <a:gd name="T0" fmla="*/ 27 w 55"/>
                  <a:gd name="T1" fmla="*/ 3 h 65"/>
                  <a:gd name="T2" fmla="*/ 50 w 55"/>
                  <a:gd name="T3" fmla="*/ 10 h 65"/>
                  <a:gd name="T4" fmla="*/ 27 w 55"/>
                  <a:gd name="T5" fmla="*/ 16 h 65"/>
                  <a:gd name="T6" fmla="*/ 4 w 55"/>
                  <a:gd name="T7" fmla="*/ 10 h 65"/>
                  <a:gd name="T8" fmla="*/ 27 w 55"/>
                  <a:gd name="T9" fmla="*/ 3 h 65"/>
                  <a:gd name="T10" fmla="*/ 27 w 55"/>
                  <a:gd name="T11" fmla="*/ 0 h 65"/>
                  <a:gd name="T12" fmla="*/ 17 w 55"/>
                  <a:gd name="T13" fmla="*/ 1 h 65"/>
                  <a:gd name="T14" fmla="*/ 8 w 55"/>
                  <a:gd name="T15" fmla="*/ 3 h 65"/>
                  <a:gd name="T16" fmla="*/ 2 w 55"/>
                  <a:gd name="T17" fmla="*/ 7 h 65"/>
                  <a:gd name="T18" fmla="*/ 0 w 55"/>
                  <a:gd name="T19" fmla="*/ 9 h 65"/>
                  <a:gd name="T20" fmla="*/ 0 w 55"/>
                  <a:gd name="T21" fmla="*/ 11 h 65"/>
                  <a:gd name="T22" fmla="*/ 0 w 55"/>
                  <a:gd name="T23" fmla="*/ 54 h 65"/>
                  <a:gd name="T24" fmla="*/ 0 w 55"/>
                  <a:gd name="T25" fmla="*/ 56 h 65"/>
                  <a:gd name="T26" fmla="*/ 2 w 55"/>
                  <a:gd name="T27" fmla="*/ 58 h 65"/>
                  <a:gd name="T28" fmla="*/ 8 w 55"/>
                  <a:gd name="T29" fmla="*/ 62 h 65"/>
                  <a:gd name="T30" fmla="*/ 17 w 55"/>
                  <a:gd name="T31" fmla="*/ 64 h 65"/>
                  <a:gd name="T32" fmla="*/ 27 w 55"/>
                  <a:gd name="T33" fmla="*/ 65 h 65"/>
                  <a:gd name="T34" fmla="*/ 47 w 55"/>
                  <a:gd name="T35" fmla="*/ 62 h 65"/>
                  <a:gd name="T36" fmla="*/ 52 w 55"/>
                  <a:gd name="T37" fmla="*/ 58 h 65"/>
                  <a:gd name="T38" fmla="*/ 54 w 55"/>
                  <a:gd name="T39" fmla="*/ 56 h 65"/>
                  <a:gd name="T40" fmla="*/ 55 w 55"/>
                  <a:gd name="T41" fmla="*/ 54 h 65"/>
                  <a:gd name="T42" fmla="*/ 55 w 55"/>
                  <a:gd name="T43" fmla="*/ 11 h 65"/>
                  <a:gd name="T44" fmla="*/ 52 w 55"/>
                  <a:gd name="T45" fmla="*/ 7 h 65"/>
                  <a:gd name="T46" fmla="*/ 47 w 55"/>
                  <a:gd name="T47" fmla="*/ 3 h 65"/>
                  <a:gd name="T48" fmla="*/ 38 w 55"/>
                  <a:gd name="T49" fmla="*/ 1 h 65"/>
                  <a:gd name="T50" fmla="*/ 27 w 55"/>
                  <a:gd name="T5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5">
                    <a:moveTo>
                      <a:pt x="27" y="3"/>
                    </a:moveTo>
                    <a:cubicBezTo>
                      <a:pt x="40" y="3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4" y="16"/>
                      <a:pt x="4" y="13"/>
                      <a:pt x="4" y="10"/>
                    </a:cubicBezTo>
                    <a:cubicBezTo>
                      <a:pt x="4" y="6"/>
                      <a:pt x="14" y="3"/>
                      <a:pt x="27" y="3"/>
                    </a:cubicBezTo>
                    <a:close/>
                    <a:moveTo>
                      <a:pt x="27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5"/>
                      <a:pt x="23" y="65"/>
                      <a:pt x="27" y="65"/>
                    </a:cubicBezTo>
                    <a:cubicBezTo>
                      <a:pt x="35" y="65"/>
                      <a:pt x="42" y="64"/>
                      <a:pt x="47" y="62"/>
                    </a:cubicBezTo>
                    <a:cubicBezTo>
                      <a:pt x="49" y="61"/>
                      <a:pt x="51" y="60"/>
                      <a:pt x="52" y="58"/>
                    </a:cubicBezTo>
                    <a:cubicBezTo>
                      <a:pt x="53" y="58"/>
                      <a:pt x="54" y="57"/>
                      <a:pt x="54" y="56"/>
                    </a:cubicBezTo>
                    <a:cubicBezTo>
                      <a:pt x="54" y="56"/>
                      <a:pt x="55" y="55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9"/>
                      <a:pt x="54" y="8"/>
                      <a:pt x="52" y="7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0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6" name="Freeform 114"/>
              <p:cNvSpPr>
                <a:spLocks/>
              </p:cNvSpPr>
              <p:nvPr/>
            </p:nvSpPr>
            <p:spPr bwMode="auto">
              <a:xfrm>
                <a:off x="3227388" y="2566988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7" name="Freeform 115"/>
              <p:cNvSpPr>
                <a:spLocks/>
              </p:cNvSpPr>
              <p:nvPr/>
            </p:nvSpPr>
            <p:spPr bwMode="auto">
              <a:xfrm>
                <a:off x="3267075" y="2541588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116"/>
              <p:cNvSpPr>
                <a:spLocks/>
              </p:cNvSpPr>
              <p:nvPr/>
            </p:nvSpPr>
            <p:spPr bwMode="auto">
              <a:xfrm>
                <a:off x="3227388" y="2595563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117"/>
              <p:cNvSpPr>
                <a:spLocks/>
              </p:cNvSpPr>
              <p:nvPr/>
            </p:nvSpPr>
            <p:spPr bwMode="auto">
              <a:xfrm>
                <a:off x="3227388" y="2622550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0" name="Freeform 118"/>
              <p:cNvSpPr>
                <a:spLocks noEditPoints="1"/>
              </p:cNvSpPr>
              <p:nvPr/>
            </p:nvSpPr>
            <p:spPr bwMode="auto">
              <a:xfrm>
                <a:off x="3198813" y="2489200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1" name="Freeform 119"/>
              <p:cNvSpPr>
                <a:spLocks/>
              </p:cNvSpPr>
              <p:nvPr/>
            </p:nvSpPr>
            <p:spPr bwMode="auto">
              <a:xfrm>
                <a:off x="3687763" y="2368550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2" name="Freeform 120"/>
              <p:cNvSpPr>
                <a:spLocks/>
              </p:cNvSpPr>
              <p:nvPr/>
            </p:nvSpPr>
            <p:spPr bwMode="auto">
              <a:xfrm>
                <a:off x="3714750" y="2351088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3" name="Freeform 121"/>
              <p:cNvSpPr>
                <a:spLocks/>
              </p:cNvSpPr>
              <p:nvPr/>
            </p:nvSpPr>
            <p:spPr bwMode="auto">
              <a:xfrm>
                <a:off x="3687763" y="2389188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4" name="Freeform 122"/>
              <p:cNvSpPr>
                <a:spLocks/>
              </p:cNvSpPr>
              <p:nvPr/>
            </p:nvSpPr>
            <p:spPr bwMode="auto">
              <a:xfrm>
                <a:off x="3687763" y="2408238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5" name="Freeform 123"/>
              <p:cNvSpPr>
                <a:spLocks noEditPoints="1"/>
              </p:cNvSpPr>
              <p:nvPr/>
            </p:nvSpPr>
            <p:spPr bwMode="auto">
              <a:xfrm>
                <a:off x="3665538" y="2314575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6" name="Freeform 124"/>
              <p:cNvSpPr>
                <a:spLocks/>
              </p:cNvSpPr>
              <p:nvPr/>
            </p:nvSpPr>
            <p:spPr bwMode="auto">
              <a:xfrm>
                <a:off x="3402013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7" name="Freeform 125"/>
              <p:cNvSpPr>
                <a:spLocks/>
              </p:cNvSpPr>
              <p:nvPr/>
            </p:nvSpPr>
            <p:spPr bwMode="auto">
              <a:xfrm>
                <a:off x="3457575" y="2419350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8" name="Freeform 126"/>
              <p:cNvSpPr>
                <a:spLocks/>
              </p:cNvSpPr>
              <p:nvPr/>
            </p:nvSpPr>
            <p:spPr bwMode="auto">
              <a:xfrm>
                <a:off x="3406775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9" name="Freeform 127"/>
              <p:cNvSpPr>
                <a:spLocks/>
              </p:cNvSpPr>
              <p:nvPr/>
            </p:nvSpPr>
            <p:spPr bwMode="auto">
              <a:xfrm>
                <a:off x="3514725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0" name="Freeform 128"/>
              <p:cNvSpPr>
                <a:spLocks/>
              </p:cNvSpPr>
              <p:nvPr/>
            </p:nvSpPr>
            <p:spPr bwMode="auto">
              <a:xfrm>
                <a:off x="3570288" y="2419350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1" name="Freeform 129"/>
              <p:cNvSpPr>
                <a:spLocks/>
              </p:cNvSpPr>
              <p:nvPr/>
            </p:nvSpPr>
            <p:spPr bwMode="auto">
              <a:xfrm>
                <a:off x="3517900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2" name="Freeform 130"/>
              <p:cNvSpPr>
                <a:spLocks/>
              </p:cNvSpPr>
              <p:nvPr/>
            </p:nvSpPr>
            <p:spPr bwMode="auto">
              <a:xfrm>
                <a:off x="3457575" y="2517775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3" name="Freeform 131"/>
              <p:cNvSpPr>
                <a:spLocks/>
              </p:cNvSpPr>
              <p:nvPr/>
            </p:nvSpPr>
            <p:spPr bwMode="auto">
              <a:xfrm>
                <a:off x="3514725" y="2517775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4" name="Freeform 132"/>
              <p:cNvSpPr>
                <a:spLocks/>
              </p:cNvSpPr>
              <p:nvPr/>
            </p:nvSpPr>
            <p:spPr bwMode="auto">
              <a:xfrm>
                <a:off x="3462338" y="2481263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5" name="Freeform 133"/>
              <p:cNvSpPr>
                <a:spLocks/>
              </p:cNvSpPr>
              <p:nvPr/>
            </p:nvSpPr>
            <p:spPr bwMode="auto">
              <a:xfrm>
                <a:off x="34115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6" name="Freeform 134"/>
              <p:cNvSpPr>
                <a:spLocks noEditPoints="1"/>
              </p:cNvSpPr>
              <p:nvPr/>
            </p:nvSpPr>
            <p:spPr bwMode="auto">
              <a:xfrm>
                <a:off x="3444875" y="2640013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7" name="Freeform 135"/>
              <p:cNvSpPr>
                <a:spLocks/>
              </p:cNvSpPr>
              <p:nvPr/>
            </p:nvSpPr>
            <p:spPr bwMode="auto">
              <a:xfrm>
                <a:off x="34877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8" name="Freeform 136"/>
              <p:cNvSpPr>
                <a:spLocks noEditPoints="1"/>
              </p:cNvSpPr>
              <p:nvPr/>
            </p:nvSpPr>
            <p:spPr bwMode="auto">
              <a:xfrm>
                <a:off x="3406775" y="2700338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9" name="Freeform 137"/>
              <p:cNvSpPr>
                <a:spLocks/>
              </p:cNvSpPr>
              <p:nvPr/>
            </p:nvSpPr>
            <p:spPr bwMode="auto">
              <a:xfrm>
                <a:off x="3449638" y="2700338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0" name="Freeform 138"/>
              <p:cNvSpPr>
                <a:spLocks noEditPoints="1"/>
              </p:cNvSpPr>
              <p:nvPr/>
            </p:nvSpPr>
            <p:spPr bwMode="auto">
              <a:xfrm>
                <a:off x="3482975" y="2700338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1" name="Freeform 139"/>
              <p:cNvSpPr>
                <a:spLocks noEditPoints="1"/>
              </p:cNvSpPr>
              <p:nvPr/>
            </p:nvSpPr>
            <p:spPr bwMode="auto">
              <a:xfrm>
                <a:off x="3406775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2" name="Freeform 140"/>
              <p:cNvSpPr>
                <a:spLocks noEditPoints="1"/>
              </p:cNvSpPr>
              <p:nvPr/>
            </p:nvSpPr>
            <p:spPr bwMode="auto">
              <a:xfrm>
                <a:off x="3444875" y="2762250"/>
                <a:ext cx="33338" cy="44450"/>
              </a:xfrm>
              <a:custGeom>
                <a:avLst/>
                <a:gdLst>
                  <a:gd name="T0" fmla="*/ 8 w 15"/>
                  <a:gd name="T1" fmla="*/ 20 h 20"/>
                  <a:gd name="T2" fmla="*/ 0 w 15"/>
                  <a:gd name="T3" fmla="*/ 10 h 20"/>
                  <a:gd name="T4" fmla="*/ 2 w 15"/>
                  <a:gd name="T5" fmla="*/ 3 h 20"/>
                  <a:gd name="T6" fmla="*/ 8 w 15"/>
                  <a:gd name="T7" fmla="*/ 0 h 20"/>
                  <a:gd name="T8" fmla="*/ 15 w 15"/>
                  <a:gd name="T9" fmla="*/ 10 h 20"/>
                  <a:gd name="T10" fmla="*/ 13 w 15"/>
                  <a:gd name="T11" fmla="*/ 17 h 20"/>
                  <a:gd name="T12" fmla="*/ 8 w 15"/>
                  <a:gd name="T13" fmla="*/ 20 h 20"/>
                  <a:gd name="T14" fmla="*/ 8 w 15"/>
                  <a:gd name="T15" fmla="*/ 3 h 20"/>
                  <a:gd name="T16" fmla="*/ 5 w 15"/>
                  <a:gd name="T17" fmla="*/ 10 h 20"/>
                  <a:gd name="T18" fmla="*/ 8 w 15"/>
                  <a:gd name="T19" fmla="*/ 17 h 20"/>
                  <a:gd name="T20" fmla="*/ 10 w 15"/>
                  <a:gd name="T21" fmla="*/ 10 h 20"/>
                  <a:gd name="T22" fmla="*/ 8 w 15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8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20"/>
                      <a:pt x="8" y="20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6"/>
                      <a:pt x="5" y="10"/>
                    </a:cubicBezTo>
                    <a:cubicBezTo>
                      <a:pt x="5" y="15"/>
                      <a:pt x="5" y="17"/>
                      <a:pt x="8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3" name="Freeform 141"/>
              <p:cNvSpPr>
                <a:spLocks/>
              </p:cNvSpPr>
              <p:nvPr/>
            </p:nvSpPr>
            <p:spPr bwMode="auto">
              <a:xfrm>
                <a:off x="3487738" y="2762250"/>
                <a:ext cx="17463" cy="44450"/>
              </a:xfrm>
              <a:custGeom>
                <a:avLst/>
                <a:gdLst>
                  <a:gd name="T0" fmla="*/ 8 w 8"/>
                  <a:gd name="T1" fmla="*/ 0 h 20"/>
                  <a:gd name="T2" fmla="*/ 8 w 8"/>
                  <a:gd name="T3" fmla="*/ 20 h 20"/>
                  <a:gd name="T4" fmla="*/ 4 w 8"/>
                  <a:gd name="T5" fmla="*/ 20 h 20"/>
                  <a:gd name="T6" fmla="*/ 4 w 8"/>
                  <a:gd name="T7" fmla="*/ 5 h 20"/>
                  <a:gd name="T8" fmla="*/ 3 w 8"/>
                  <a:gd name="T9" fmla="*/ 5 h 20"/>
                  <a:gd name="T10" fmla="*/ 2 w 8"/>
                  <a:gd name="T11" fmla="*/ 6 h 20"/>
                  <a:gd name="T12" fmla="*/ 1 w 8"/>
                  <a:gd name="T13" fmla="*/ 6 h 20"/>
                  <a:gd name="T14" fmla="*/ 0 w 8"/>
                  <a:gd name="T15" fmla="*/ 7 h 20"/>
                  <a:gd name="T16" fmla="*/ 0 w 8"/>
                  <a:gd name="T17" fmla="*/ 3 h 20"/>
                  <a:gd name="T18" fmla="*/ 3 w 8"/>
                  <a:gd name="T19" fmla="*/ 2 h 20"/>
                  <a:gd name="T20" fmla="*/ 5 w 8"/>
                  <a:gd name="T21" fmla="*/ 0 h 20"/>
                  <a:gd name="T22" fmla="*/ 8 w 8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0">
                    <a:moveTo>
                      <a:pt x="8" y="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4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4" name="Freeform 142"/>
              <p:cNvSpPr>
                <a:spLocks/>
              </p:cNvSpPr>
              <p:nvPr/>
            </p:nvSpPr>
            <p:spPr bwMode="auto">
              <a:xfrm>
                <a:off x="3560763" y="2640013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5" name="Freeform 143"/>
              <p:cNvSpPr>
                <a:spLocks noEditPoints="1"/>
              </p:cNvSpPr>
              <p:nvPr/>
            </p:nvSpPr>
            <p:spPr bwMode="auto">
              <a:xfrm>
                <a:off x="3559175" y="2700338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6" name="Freeform 144"/>
              <p:cNvSpPr>
                <a:spLocks noEditPoints="1"/>
              </p:cNvSpPr>
              <p:nvPr/>
            </p:nvSpPr>
            <p:spPr bwMode="auto">
              <a:xfrm>
                <a:off x="3559175" y="2762250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3" y="15"/>
                      <a:pt x="12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5" y="3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4"/>
                      <a:pt x="9" y="10"/>
                    </a:cubicBezTo>
                    <a:cubicBezTo>
                      <a:pt x="9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7" name="Freeform 145"/>
              <p:cNvSpPr>
                <a:spLocks noEditPoints="1"/>
              </p:cNvSpPr>
              <p:nvPr/>
            </p:nvSpPr>
            <p:spPr bwMode="auto">
              <a:xfrm>
                <a:off x="3517900" y="2640013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8" name="Freeform 146"/>
              <p:cNvSpPr>
                <a:spLocks/>
              </p:cNvSpPr>
              <p:nvPr/>
            </p:nvSpPr>
            <p:spPr bwMode="auto">
              <a:xfrm>
                <a:off x="3522663" y="2700338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9" name="Freeform 147"/>
              <p:cNvSpPr>
                <a:spLocks noEditPoints="1"/>
              </p:cNvSpPr>
              <p:nvPr/>
            </p:nvSpPr>
            <p:spPr bwMode="auto">
              <a:xfrm>
                <a:off x="3517900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5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6"/>
                      <a:pt x="5" y="10"/>
                    </a:cubicBezTo>
                    <a:cubicBezTo>
                      <a:pt x="5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0" name="Freeform 148"/>
              <p:cNvSpPr>
                <a:spLocks/>
              </p:cNvSpPr>
              <p:nvPr/>
            </p:nvSpPr>
            <p:spPr bwMode="auto">
              <a:xfrm>
                <a:off x="3113088" y="2740025"/>
                <a:ext cx="793750" cy="635000"/>
              </a:xfrm>
              <a:custGeom>
                <a:avLst/>
                <a:gdLst>
                  <a:gd name="T0" fmla="*/ 115 w 357"/>
                  <a:gd name="T1" fmla="*/ 0 h 286"/>
                  <a:gd name="T2" fmla="*/ 0 w 357"/>
                  <a:gd name="T3" fmla="*/ 0 h 286"/>
                  <a:gd name="T4" fmla="*/ 0 w 357"/>
                  <a:gd name="T5" fmla="*/ 81 h 286"/>
                  <a:gd name="T6" fmla="*/ 1 w 357"/>
                  <a:gd name="T7" fmla="*/ 84 h 286"/>
                  <a:gd name="T8" fmla="*/ 135 w 357"/>
                  <a:gd name="T9" fmla="*/ 286 h 286"/>
                  <a:gd name="T10" fmla="*/ 222 w 357"/>
                  <a:gd name="T11" fmla="*/ 286 h 286"/>
                  <a:gd name="T12" fmla="*/ 356 w 357"/>
                  <a:gd name="T13" fmla="*/ 84 h 286"/>
                  <a:gd name="T14" fmla="*/ 357 w 357"/>
                  <a:gd name="T15" fmla="*/ 81 h 286"/>
                  <a:gd name="T16" fmla="*/ 357 w 357"/>
                  <a:gd name="T17" fmla="*/ 81 h 286"/>
                  <a:gd name="T18" fmla="*/ 357 w 357"/>
                  <a:gd name="T19" fmla="*/ 0 h 286"/>
                  <a:gd name="T20" fmla="*/ 115 w 357"/>
                  <a:gd name="T21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7" h="286">
                    <a:moveTo>
                      <a:pt x="11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35" y="286"/>
                      <a:pt x="135" y="286"/>
                      <a:pt x="135" y="286"/>
                    </a:cubicBezTo>
                    <a:cubicBezTo>
                      <a:pt x="222" y="286"/>
                      <a:pt x="222" y="286"/>
                      <a:pt x="222" y="286"/>
                    </a:cubicBezTo>
                    <a:cubicBezTo>
                      <a:pt x="356" y="84"/>
                      <a:pt x="356" y="84"/>
                      <a:pt x="356" y="84"/>
                    </a:cubicBezTo>
                    <a:cubicBezTo>
                      <a:pt x="356" y="83"/>
                      <a:pt x="357" y="82"/>
                      <a:pt x="357" y="81"/>
                    </a:cubicBezTo>
                    <a:cubicBezTo>
                      <a:pt x="357" y="81"/>
                      <a:pt x="357" y="81"/>
                      <a:pt x="357" y="81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1" name="Freeform 149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2" name="Freeform 150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3" name="Rectangle 151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4" name="Rectangle 152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5" name="Freeform 153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6" name="Freeform 154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7" name="Freeform 155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8" name="Freeform 156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9" name="Freeform 157"/>
              <p:cNvSpPr>
                <a:spLocks/>
              </p:cNvSpPr>
              <p:nvPr/>
            </p:nvSpPr>
            <p:spPr bwMode="auto">
              <a:xfrm>
                <a:off x="3905250" y="2919413"/>
                <a:ext cx="4763" cy="63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1 w 2"/>
                  <a:gd name="T7" fmla="*/ 0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0" name="Freeform 158"/>
              <p:cNvSpPr>
                <a:spLocks/>
              </p:cNvSpPr>
              <p:nvPr/>
            </p:nvSpPr>
            <p:spPr bwMode="auto">
              <a:xfrm>
                <a:off x="3100388" y="2730500"/>
                <a:ext cx="822325" cy="17463"/>
              </a:xfrm>
              <a:custGeom>
                <a:avLst/>
                <a:gdLst>
                  <a:gd name="T0" fmla="*/ 366 w 370"/>
                  <a:gd name="T1" fmla="*/ 0 h 8"/>
                  <a:gd name="T2" fmla="*/ 365 w 370"/>
                  <a:gd name="T3" fmla="*/ 0 h 8"/>
                  <a:gd name="T4" fmla="*/ 4 w 370"/>
                  <a:gd name="T5" fmla="*/ 0 h 8"/>
                  <a:gd name="T6" fmla="*/ 3 w 370"/>
                  <a:gd name="T7" fmla="*/ 0 h 8"/>
                  <a:gd name="T8" fmla="*/ 0 w 370"/>
                  <a:gd name="T9" fmla="*/ 4 h 8"/>
                  <a:gd name="T10" fmla="*/ 3 w 370"/>
                  <a:gd name="T11" fmla="*/ 8 h 8"/>
                  <a:gd name="T12" fmla="*/ 4 w 370"/>
                  <a:gd name="T13" fmla="*/ 8 h 8"/>
                  <a:gd name="T14" fmla="*/ 365 w 370"/>
                  <a:gd name="T15" fmla="*/ 8 h 8"/>
                  <a:gd name="T16" fmla="*/ 366 w 370"/>
                  <a:gd name="T17" fmla="*/ 8 h 8"/>
                  <a:gd name="T18" fmla="*/ 370 w 370"/>
                  <a:gd name="T19" fmla="*/ 4 h 8"/>
                  <a:gd name="T20" fmla="*/ 366 w 370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0" h="8">
                    <a:moveTo>
                      <a:pt x="366" y="0"/>
                    </a:moveTo>
                    <a:cubicBezTo>
                      <a:pt x="365" y="0"/>
                      <a:pt x="365" y="0"/>
                      <a:pt x="36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65" y="8"/>
                      <a:pt x="365" y="8"/>
                      <a:pt x="365" y="8"/>
                    </a:cubicBezTo>
                    <a:cubicBezTo>
                      <a:pt x="366" y="8"/>
                      <a:pt x="366" y="8"/>
                      <a:pt x="366" y="8"/>
                    </a:cubicBezTo>
                    <a:cubicBezTo>
                      <a:pt x="368" y="8"/>
                      <a:pt x="370" y="6"/>
                      <a:pt x="370" y="4"/>
                    </a:cubicBezTo>
                    <a:cubicBezTo>
                      <a:pt x="370" y="2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1" name="Rectangle 159"/>
              <p:cNvSpPr>
                <a:spLocks noChangeArrowheads="1"/>
              </p:cNvSpPr>
              <p:nvPr/>
            </p:nvSpPr>
            <p:spPr bwMode="auto">
              <a:xfrm>
                <a:off x="3298825" y="2924175"/>
                <a:ext cx="415925" cy="149225"/>
              </a:xfrm>
              <a:prstGeom prst="rect">
                <a:avLst/>
              </a:prstGeom>
              <a:solidFill>
                <a:srgbClr val="B4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2" name="Freeform 160"/>
              <p:cNvSpPr>
                <a:spLocks/>
              </p:cNvSpPr>
              <p:nvPr/>
            </p:nvSpPr>
            <p:spPr bwMode="auto">
              <a:xfrm>
                <a:off x="3313113" y="2941638"/>
                <a:ext cx="385763" cy="115888"/>
              </a:xfrm>
              <a:custGeom>
                <a:avLst/>
                <a:gdLst>
                  <a:gd name="T0" fmla="*/ 173 w 173"/>
                  <a:gd name="T1" fmla="*/ 0 h 52"/>
                  <a:gd name="T2" fmla="*/ 137 w 173"/>
                  <a:gd name="T3" fmla="*/ 0 h 52"/>
                  <a:gd name="T4" fmla="*/ 137 w 173"/>
                  <a:gd name="T5" fmla="*/ 22 h 52"/>
                  <a:gd name="T6" fmla="*/ 137 w 173"/>
                  <a:gd name="T7" fmla="*/ 24 h 52"/>
                  <a:gd name="T8" fmla="*/ 136 w 173"/>
                  <a:gd name="T9" fmla="*/ 26 h 52"/>
                  <a:gd name="T10" fmla="*/ 131 w 173"/>
                  <a:gd name="T11" fmla="*/ 28 h 52"/>
                  <a:gd name="T12" fmla="*/ 116 w 173"/>
                  <a:gd name="T13" fmla="*/ 31 h 52"/>
                  <a:gd name="T14" fmla="*/ 108 w 173"/>
                  <a:gd name="T15" fmla="*/ 30 h 52"/>
                  <a:gd name="T16" fmla="*/ 101 w 173"/>
                  <a:gd name="T17" fmla="*/ 28 h 52"/>
                  <a:gd name="T18" fmla="*/ 96 w 173"/>
                  <a:gd name="T19" fmla="*/ 26 h 52"/>
                  <a:gd name="T20" fmla="*/ 95 w 173"/>
                  <a:gd name="T21" fmla="*/ 24 h 52"/>
                  <a:gd name="T22" fmla="*/ 95 w 173"/>
                  <a:gd name="T23" fmla="*/ 22 h 52"/>
                  <a:gd name="T24" fmla="*/ 95 w 173"/>
                  <a:gd name="T25" fmla="*/ 0 h 52"/>
                  <a:gd name="T26" fmla="*/ 0 w 173"/>
                  <a:gd name="T27" fmla="*/ 0 h 52"/>
                  <a:gd name="T28" fmla="*/ 0 w 173"/>
                  <a:gd name="T29" fmla="*/ 52 h 52"/>
                  <a:gd name="T30" fmla="*/ 22 w 173"/>
                  <a:gd name="T31" fmla="*/ 52 h 52"/>
                  <a:gd name="T32" fmla="*/ 22 w 173"/>
                  <a:gd name="T33" fmla="*/ 23 h 52"/>
                  <a:gd name="T34" fmla="*/ 37 w 173"/>
                  <a:gd name="T35" fmla="*/ 8 h 52"/>
                  <a:gd name="T36" fmla="*/ 65 w 173"/>
                  <a:gd name="T37" fmla="*/ 8 h 52"/>
                  <a:gd name="T38" fmla="*/ 67 w 173"/>
                  <a:gd name="T39" fmla="*/ 9 h 52"/>
                  <a:gd name="T40" fmla="*/ 68 w 173"/>
                  <a:gd name="T41" fmla="*/ 10 h 52"/>
                  <a:gd name="T42" fmla="*/ 69 w 173"/>
                  <a:gd name="T43" fmla="*/ 11 h 52"/>
                  <a:gd name="T44" fmla="*/ 70 w 173"/>
                  <a:gd name="T45" fmla="*/ 13 h 52"/>
                  <a:gd name="T46" fmla="*/ 70 w 173"/>
                  <a:gd name="T47" fmla="*/ 52 h 52"/>
                  <a:gd name="T48" fmla="*/ 173 w 173"/>
                  <a:gd name="T49" fmla="*/ 52 h 52"/>
                  <a:gd name="T50" fmla="*/ 173 w 173"/>
                  <a:gd name="T5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3" h="52">
                    <a:moveTo>
                      <a:pt x="173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2"/>
                      <a:pt x="137" y="22"/>
                      <a:pt x="137" y="22"/>
                    </a:cubicBezTo>
                    <a:cubicBezTo>
                      <a:pt x="137" y="23"/>
                      <a:pt x="137" y="24"/>
                      <a:pt x="137" y="24"/>
                    </a:cubicBezTo>
                    <a:cubicBezTo>
                      <a:pt x="136" y="25"/>
                      <a:pt x="136" y="25"/>
                      <a:pt x="136" y="26"/>
                    </a:cubicBezTo>
                    <a:cubicBezTo>
                      <a:pt x="134" y="27"/>
                      <a:pt x="133" y="28"/>
                      <a:pt x="131" y="28"/>
                    </a:cubicBezTo>
                    <a:cubicBezTo>
                      <a:pt x="127" y="30"/>
                      <a:pt x="122" y="31"/>
                      <a:pt x="116" y="31"/>
                    </a:cubicBezTo>
                    <a:cubicBezTo>
                      <a:pt x="113" y="31"/>
                      <a:pt x="110" y="31"/>
                      <a:pt x="108" y="30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173" y="52"/>
                      <a:pt x="173" y="52"/>
                      <a:pt x="173" y="52"/>
                    </a:cubicBez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3" name="Freeform 161"/>
              <p:cNvSpPr>
                <a:spLocks noEditPoints="1"/>
              </p:cNvSpPr>
              <p:nvPr/>
            </p:nvSpPr>
            <p:spPr bwMode="auto">
              <a:xfrm>
                <a:off x="3371850" y="2968625"/>
                <a:ext cx="88900" cy="88900"/>
              </a:xfrm>
              <a:custGeom>
                <a:avLst/>
                <a:gdLst>
                  <a:gd name="T0" fmla="*/ 7 w 56"/>
                  <a:gd name="T1" fmla="*/ 55 h 56"/>
                  <a:gd name="T2" fmla="*/ 8 w 56"/>
                  <a:gd name="T3" fmla="*/ 52 h 56"/>
                  <a:gd name="T4" fmla="*/ 46 w 56"/>
                  <a:gd name="T5" fmla="*/ 52 h 56"/>
                  <a:gd name="T6" fmla="*/ 47 w 56"/>
                  <a:gd name="T7" fmla="*/ 52 h 56"/>
                  <a:gd name="T8" fmla="*/ 49 w 56"/>
                  <a:gd name="T9" fmla="*/ 55 h 56"/>
                  <a:gd name="T10" fmla="*/ 47 w 56"/>
                  <a:gd name="T11" fmla="*/ 56 h 56"/>
                  <a:gd name="T12" fmla="*/ 56 w 56"/>
                  <a:gd name="T13" fmla="*/ 4 h 56"/>
                  <a:gd name="T14" fmla="*/ 54 w 56"/>
                  <a:gd name="T15" fmla="*/ 1 h 56"/>
                  <a:gd name="T16" fmla="*/ 52 w 56"/>
                  <a:gd name="T17" fmla="*/ 0 h 56"/>
                  <a:gd name="T18" fmla="*/ 18 w 56"/>
                  <a:gd name="T19" fmla="*/ 13 h 56"/>
                  <a:gd name="T20" fmla="*/ 17 w 56"/>
                  <a:gd name="T21" fmla="*/ 17 h 56"/>
                  <a:gd name="T22" fmla="*/ 12 w 56"/>
                  <a:gd name="T23" fmla="*/ 18 h 56"/>
                  <a:gd name="T24" fmla="*/ 0 w 56"/>
                  <a:gd name="T25" fmla="*/ 56 h 56"/>
                  <a:gd name="T26" fmla="*/ 7 w 56"/>
                  <a:gd name="T27" fmla="*/ 56 h 56"/>
                  <a:gd name="T28" fmla="*/ 24 w 56"/>
                  <a:gd name="T29" fmla="*/ 18 h 56"/>
                  <a:gd name="T30" fmla="*/ 26 w 56"/>
                  <a:gd name="T31" fmla="*/ 17 h 56"/>
                  <a:gd name="T32" fmla="*/ 47 w 56"/>
                  <a:gd name="T33" fmla="*/ 17 h 56"/>
                  <a:gd name="T34" fmla="*/ 49 w 56"/>
                  <a:gd name="T35" fmla="*/ 18 h 56"/>
                  <a:gd name="T36" fmla="*/ 49 w 56"/>
                  <a:gd name="T37" fmla="*/ 21 h 56"/>
                  <a:gd name="T38" fmla="*/ 47 w 56"/>
                  <a:gd name="T39" fmla="*/ 22 h 56"/>
                  <a:gd name="T40" fmla="*/ 26 w 56"/>
                  <a:gd name="T41" fmla="*/ 22 h 56"/>
                  <a:gd name="T42" fmla="*/ 24 w 56"/>
                  <a:gd name="T43" fmla="*/ 22 h 56"/>
                  <a:gd name="T44" fmla="*/ 24 w 56"/>
                  <a:gd name="T45" fmla="*/ 20 h 56"/>
                  <a:gd name="T46" fmla="*/ 8 w 56"/>
                  <a:gd name="T47" fmla="*/ 29 h 56"/>
                  <a:gd name="T48" fmla="*/ 46 w 56"/>
                  <a:gd name="T49" fmla="*/ 28 h 56"/>
                  <a:gd name="T50" fmla="*/ 47 w 56"/>
                  <a:gd name="T51" fmla="*/ 29 h 56"/>
                  <a:gd name="T52" fmla="*/ 49 w 56"/>
                  <a:gd name="T53" fmla="*/ 32 h 56"/>
                  <a:gd name="T54" fmla="*/ 47 w 56"/>
                  <a:gd name="T55" fmla="*/ 34 h 56"/>
                  <a:gd name="T56" fmla="*/ 10 w 56"/>
                  <a:gd name="T57" fmla="*/ 34 h 56"/>
                  <a:gd name="T58" fmla="*/ 8 w 56"/>
                  <a:gd name="T59" fmla="*/ 34 h 56"/>
                  <a:gd name="T60" fmla="*/ 8 w 56"/>
                  <a:gd name="T61" fmla="*/ 29 h 56"/>
                  <a:gd name="T62" fmla="*/ 8 w 56"/>
                  <a:gd name="T63" fmla="*/ 41 h 56"/>
                  <a:gd name="T64" fmla="*/ 46 w 56"/>
                  <a:gd name="T65" fmla="*/ 41 h 56"/>
                  <a:gd name="T66" fmla="*/ 47 w 56"/>
                  <a:gd name="T67" fmla="*/ 41 h 56"/>
                  <a:gd name="T68" fmla="*/ 49 w 56"/>
                  <a:gd name="T69" fmla="*/ 43 h 56"/>
                  <a:gd name="T70" fmla="*/ 47 w 56"/>
                  <a:gd name="T71" fmla="*/ 45 h 56"/>
                  <a:gd name="T72" fmla="*/ 10 w 56"/>
                  <a:gd name="T73" fmla="*/ 46 h 56"/>
                  <a:gd name="T74" fmla="*/ 8 w 56"/>
                  <a:gd name="T75" fmla="*/ 45 h 56"/>
                  <a:gd name="T76" fmla="*/ 8 w 56"/>
                  <a:gd name="T7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6" h="56">
                    <a:moveTo>
                      <a:pt x="7" y="56"/>
                    </a:moveTo>
                    <a:lnTo>
                      <a:pt x="7" y="55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0" y="52"/>
                    </a:lnTo>
                    <a:lnTo>
                      <a:pt x="46" y="52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49" y="53"/>
                    </a:lnTo>
                    <a:lnTo>
                      <a:pt x="49" y="55"/>
                    </a:lnTo>
                    <a:lnTo>
                      <a:pt x="49" y="56"/>
                    </a:lnTo>
                    <a:lnTo>
                      <a:pt x="47" y="56"/>
                    </a:lnTo>
                    <a:lnTo>
                      <a:pt x="56" y="56"/>
                    </a:lnTo>
                    <a:lnTo>
                      <a:pt x="56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18" y="0"/>
                    </a:lnTo>
                    <a:lnTo>
                      <a:pt x="18" y="13"/>
                    </a:lnTo>
                    <a:lnTo>
                      <a:pt x="18" y="15"/>
                    </a:lnTo>
                    <a:lnTo>
                      <a:pt x="17" y="17"/>
                    </a:lnTo>
                    <a:lnTo>
                      <a:pt x="14" y="18"/>
                    </a:lnTo>
                    <a:lnTo>
                      <a:pt x="12" y="18"/>
                    </a:lnTo>
                    <a:lnTo>
                      <a:pt x="0" y="18"/>
                    </a:lnTo>
                    <a:lnTo>
                      <a:pt x="0" y="56"/>
                    </a:lnTo>
                    <a:lnTo>
                      <a:pt x="7" y="56"/>
                    </a:lnTo>
                    <a:lnTo>
                      <a:pt x="7" y="56"/>
                    </a:lnTo>
                    <a:close/>
                    <a:moveTo>
                      <a:pt x="24" y="20"/>
                    </a:moveTo>
                    <a:lnTo>
                      <a:pt x="24" y="18"/>
                    </a:lnTo>
                    <a:lnTo>
                      <a:pt x="24" y="18"/>
                    </a:lnTo>
                    <a:lnTo>
                      <a:pt x="26" y="17"/>
                    </a:lnTo>
                    <a:lnTo>
                      <a:pt x="46" y="17"/>
                    </a:lnTo>
                    <a:lnTo>
                      <a:pt x="47" y="17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22"/>
                    </a:lnTo>
                    <a:lnTo>
                      <a:pt x="26" y="22"/>
                    </a:lnTo>
                    <a:lnTo>
                      <a:pt x="25" y="22"/>
                    </a:lnTo>
                    <a:lnTo>
                      <a:pt x="24" y="22"/>
                    </a:lnTo>
                    <a:lnTo>
                      <a:pt x="24" y="21"/>
                    </a:lnTo>
                    <a:lnTo>
                      <a:pt x="24" y="20"/>
                    </a:lnTo>
                    <a:close/>
                    <a:moveTo>
                      <a:pt x="8" y="29"/>
                    </a:moveTo>
                    <a:lnTo>
                      <a:pt x="8" y="29"/>
                    </a:lnTo>
                    <a:lnTo>
                      <a:pt x="10" y="28"/>
                    </a:lnTo>
                    <a:lnTo>
                      <a:pt x="46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1"/>
                    </a:lnTo>
                    <a:lnTo>
                      <a:pt x="49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10" y="34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7" y="31"/>
                    </a:lnTo>
                    <a:lnTo>
                      <a:pt x="8" y="29"/>
                    </a:lnTo>
                    <a:close/>
                    <a:moveTo>
                      <a:pt x="8" y="41"/>
                    </a:moveTo>
                    <a:lnTo>
                      <a:pt x="8" y="41"/>
                    </a:lnTo>
                    <a:lnTo>
                      <a:pt x="10" y="41"/>
                    </a:lnTo>
                    <a:lnTo>
                      <a:pt x="46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9" y="42"/>
                    </a:lnTo>
                    <a:lnTo>
                      <a:pt x="49" y="43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6" y="46"/>
                    </a:lnTo>
                    <a:lnTo>
                      <a:pt x="10" y="46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7" y="43"/>
                    </a:lnTo>
                    <a:lnTo>
                      <a:pt x="8" y="4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4" name="Freeform 162"/>
              <p:cNvSpPr>
                <a:spLocks/>
              </p:cNvSpPr>
              <p:nvPr/>
            </p:nvSpPr>
            <p:spPr bwMode="auto">
              <a:xfrm>
                <a:off x="3525838" y="2941638"/>
                <a:ext cx="92075" cy="69850"/>
              </a:xfrm>
              <a:custGeom>
                <a:avLst/>
                <a:gdLst>
                  <a:gd name="T0" fmla="*/ 0 w 42"/>
                  <a:gd name="T1" fmla="*/ 24 h 31"/>
                  <a:gd name="T2" fmla="*/ 1 w 42"/>
                  <a:gd name="T3" fmla="*/ 26 h 31"/>
                  <a:gd name="T4" fmla="*/ 6 w 42"/>
                  <a:gd name="T5" fmla="*/ 28 h 31"/>
                  <a:gd name="T6" fmla="*/ 13 w 42"/>
                  <a:gd name="T7" fmla="*/ 30 h 31"/>
                  <a:gd name="T8" fmla="*/ 21 w 42"/>
                  <a:gd name="T9" fmla="*/ 31 h 31"/>
                  <a:gd name="T10" fmla="*/ 36 w 42"/>
                  <a:gd name="T11" fmla="*/ 28 h 31"/>
                  <a:gd name="T12" fmla="*/ 41 w 42"/>
                  <a:gd name="T13" fmla="*/ 26 h 31"/>
                  <a:gd name="T14" fmla="*/ 42 w 42"/>
                  <a:gd name="T15" fmla="*/ 24 h 31"/>
                  <a:gd name="T16" fmla="*/ 42 w 42"/>
                  <a:gd name="T17" fmla="*/ 22 h 31"/>
                  <a:gd name="T18" fmla="*/ 42 w 42"/>
                  <a:gd name="T19" fmla="*/ 0 h 31"/>
                  <a:gd name="T20" fmla="*/ 0 w 42"/>
                  <a:gd name="T21" fmla="*/ 0 h 31"/>
                  <a:gd name="T22" fmla="*/ 0 w 42"/>
                  <a:gd name="T23" fmla="*/ 22 h 31"/>
                  <a:gd name="T24" fmla="*/ 0 w 42"/>
                  <a:gd name="T25" fmla="*/ 2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31">
                    <a:moveTo>
                      <a:pt x="0" y="24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5" y="31"/>
                      <a:pt x="18" y="31"/>
                      <a:pt x="21" y="31"/>
                    </a:cubicBezTo>
                    <a:cubicBezTo>
                      <a:pt x="27" y="31"/>
                      <a:pt x="32" y="30"/>
                      <a:pt x="36" y="28"/>
                    </a:cubicBezTo>
                    <a:cubicBezTo>
                      <a:pt x="38" y="28"/>
                      <a:pt x="39" y="27"/>
                      <a:pt x="41" y="26"/>
                    </a:cubicBezTo>
                    <a:cubicBezTo>
                      <a:pt x="41" y="25"/>
                      <a:pt x="41" y="25"/>
                      <a:pt x="42" y="24"/>
                    </a:cubicBezTo>
                    <a:cubicBezTo>
                      <a:pt x="42" y="24"/>
                      <a:pt x="42" y="23"/>
                      <a:pt x="42" y="2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5" name="Freeform 163"/>
              <p:cNvSpPr>
                <a:spLocks/>
              </p:cNvSpPr>
              <p:nvPr/>
            </p:nvSpPr>
            <p:spPr bwMode="auto">
              <a:xfrm>
                <a:off x="3382963" y="3013075"/>
                <a:ext cx="66675" cy="9525"/>
              </a:xfrm>
              <a:custGeom>
                <a:avLst/>
                <a:gdLst>
                  <a:gd name="T0" fmla="*/ 1 w 42"/>
                  <a:gd name="T1" fmla="*/ 6 h 6"/>
                  <a:gd name="T2" fmla="*/ 3 w 42"/>
                  <a:gd name="T3" fmla="*/ 6 h 6"/>
                  <a:gd name="T4" fmla="*/ 39 w 42"/>
                  <a:gd name="T5" fmla="*/ 6 h 6"/>
                  <a:gd name="T6" fmla="*/ 40 w 42"/>
                  <a:gd name="T7" fmla="*/ 6 h 6"/>
                  <a:gd name="T8" fmla="*/ 40 w 42"/>
                  <a:gd name="T9" fmla="*/ 6 h 6"/>
                  <a:gd name="T10" fmla="*/ 42 w 42"/>
                  <a:gd name="T11" fmla="*/ 4 h 6"/>
                  <a:gd name="T12" fmla="*/ 42 w 42"/>
                  <a:gd name="T13" fmla="*/ 3 h 6"/>
                  <a:gd name="T14" fmla="*/ 40 w 42"/>
                  <a:gd name="T15" fmla="*/ 1 h 6"/>
                  <a:gd name="T16" fmla="*/ 40 w 42"/>
                  <a:gd name="T17" fmla="*/ 1 h 6"/>
                  <a:gd name="T18" fmla="*/ 39 w 42"/>
                  <a:gd name="T19" fmla="*/ 0 h 6"/>
                  <a:gd name="T20" fmla="*/ 3 w 42"/>
                  <a:gd name="T21" fmla="*/ 0 h 6"/>
                  <a:gd name="T22" fmla="*/ 1 w 42"/>
                  <a:gd name="T23" fmla="*/ 1 h 6"/>
                  <a:gd name="T24" fmla="*/ 1 w 42"/>
                  <a:gd name="T25" fmla="*/ 1 h 6"/>
                  <a:gd name="T26" fmla="*/ 0 w 42"/>
                  <a:gd name="T27" fmla="*/ 3 h 6"/>
                  <a:gd name="T28" fmla="*/ 1 w 42"/>
                  <a:gd name="T29" fmla="*/ 6 h 6"/>
                  <a:gd name="T30" fmla="*/ 1 w 42"/>
                  <a:gd name="T3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6">
                    <a:moveTo>
                      <a:pt x="1" y="6"/>
                    </a:moveTo>
                    <a:lnTo>
                      <a:pt x="3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6" name="Freeform 164"/>
              <p:cNvSpPr>
                <a:spLocks/>
              </p:cNvSpPr>
              <p:nvPr/>
            </p:nvSpPr>
            <p:spPr bwMode="auto">
              <a:xfrm>
                <a:off x="3409950" y="2995613"/>
                <a:ext cx="39688" cy="7938"/>
              </a:xfrm>
              <a:custGeom>
                <a:avLst/>
                <a:gdLst>
                  <a:gd name="T0" fmla="*/ 1 w 25"/>
                  <a:gd name="T1" fmla="*/ 5 h 5"/>
                  <a:gd name="T2" fmla="*/ 2 w 25"/>
                  <a:gd name="T3" fmla="*/ 5 h 5"/>
                  <a:gd name="T4" fmla="*/ 22 w 25"/>
                  <a:gd name="T5" fmla="*/ 5 h 5"/>
                  <a:gd name="T6" fmla="*/ 23 w 25"/>
                  <a:gd name="T7" fmla="*/ 5 h 5"/>
                  <a:gd name="T8" fmla="*/ 23 w 25"/>
                  <a:gd name="T9" fmla="*/ 5 h 5"/>
                  <a:gd name="T10" fmla="*/ 25 w 25"/>
                  <a:gd name="T11" fmla="*/ 4 h 5"/>
                  <a:gd name="T12" fmla="*/ 25 w 25"/>
                  <a:gd name="T13" fmla="*/ 3 h 5"/>
                  <a:gd name="T14" fmla="*/ 25 w 25"/>
                  <a:gd name="T15" fmla="*/ 1 h 5"/>
                  <a:gd name="T16" fmla="*/ 23 w 25"/>
                  <a:gd name="T17" fmla="*/ 1 h 5"/>
                  <a:gd name="T18" fmla="*/ 23 w 25"/>
                  <a:gd name="T19" fmla="*/ 0 h 5"/>
                  <a:gd name="T20" fmla="*/ 22 w 25"/>
                  <a:gd name="T21" fmla="*/ 0 h 5"/>
                  <a:gd name="T22" fmla="*/ 2 w 25"/>
                  <a:gd name="T23" fmla="*/ 0 h 5"/>
                  <a:gd name="T24" fmla="*/ 0 w 25"/>
                  <a:gd name="T25" fmla="*/ 1 h 5"/>
                  <a:gd name="T26" fmla="*/ 0 w 25"/>
                  <a:gd name="T27" fmla="*/ 1 h 5"/>
                  <a:gd name="T28" fmla="*/ 0 w 25"/>
                  <a:gd name="T29" fmla="*/ 3 h 5"/>
                  <a:gd name="T30" fmla="*/ 0 w 25"/>
                  <a:gd name="T31" fmla="*/ 4 h 5"/>
                  <a:gd name="T32" fmla="*/ 0 w 25"/>
                  <a:gd name="T33" fmla="*/ 5 h 5"/>
                  <a:gd name="T34" fmla="*/ 1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1" y="5"/>
                    </a:moveTo>
                    <a:lnTo>
                      <a:pt x="2" y="5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5" y="4"/>
                    </a:lnTo>
                    <a:lnTo>
                      <a:pt x="25" y="3"/>
                    </a:lnTo>
                    <a:lnTo>
                      <a:pt x="25" y="1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7" name="Freeform 165"/>
              <p:cNvSpPr>
                <a:spLocks/>
              </p:cNvSpPr>
              <p:nvPr/>
            </p:nvSpPr>
            <p:spPr bwMode="auto">
              <a:xfrm>
                <a:off x="3382963" y="3033713"/>
                <a:ext cx="66675" cy="7938"/>
              </a:xfrm>
              <a:custGeom>
                <a:avLst/>
                <a:gdLst>
                  <a:gd name="T0" fmla="*/ 1 w 42"/>
                  <a:gd name="T1" fmla="*/ 4 h 5"/>
                  <a:gd name="T2" fmla="*/ 3 w 42"/>
                  <a:gd name="T3" fmla="*/ 5 h 5"/>
                  <a:gd name="T4" fmla="*/ 39 w 42"/>
                  <a:gd name="T5" fmla="*/ 5 h 5"/>
                  <a:gd name="T6" fmla="*/ 40 w 42"/>
                  <a:gd name="T7" fmla="*/ 4 h 5"/>
                  <a:gd name="T8" fmla="*/ 40 w 42"/>
                  <a:gd name="T9" fmla="*/ 4 h 5"/>
                  <a:gd name="T10" fmla="*/ 42 w 42"/>
                  <a:gd name="T11" fmla="*/ 2 h 5"/>
                  <a:gd name="T12" fmla="*/ 42 w 42"/>
                  <a:gd name="T13" fmla="*/ 1 h 5"/>
                  <a:gd name="T14" fmla="*/ 40 w 42"/>
                  <a:gd name="T15" fmla="*/ 0 h 5"/>
                  <a:gd name="T16" fmla="*/ 40 w 42"/>
                  <a:gd name="T17" fmla="*/ 0 h 5"/>
                  <a:gd name="T18" fmla="*/ 39 w 42"/>
                  <a:gd name="T19" fmla="*/ 0 h 5"/>
                  <a:gd name="T20" fmla="*/ 3 w 42"/>
                  <a:gd name="T21" fmla="*/ 0 h 5"/>
                  <a:gd name="T22" fmla="*/ 1 w 42"/>
                  <a:gd name="T23" fmla="*/ 0 h 5"/>
                  <a:gd name="T24" fmla="*/ 1 w 42"/>
                  <a:gd name="T25" fmla="*/ 0 h 5"/>
                  <a:gd name="T26" fmla="*/ 0 w 42"/>
                  <a:gd name="T27" fmla="*/ 2 h 5"/>
                  <a:gd name="T28" fmla="*/ 1 w 42"/>
                  <a:gd name="T29" fmla="*/ 4 h 5"/>
                  <a:gd name="T30" fmla="*/ 1 w 42"/>
                  <a:gd name="T3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1" y="4"/>
                    </a:moveTo>
                    <a:lnTo>
                      <a:pt x="3" y="5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8" name="Freeform 166"/>
              <p:cNvSpPr>
                <a:spLocks/>
              </p:cNvSpPr>
              <p:nvPr/>
            </p:nvSpPr>
            <p:spPr bwMode="auto">
              <a:xfrm>
                <a:off x="3382963" y="3057525"/>
                <a:ext cx="63500" cy="1588"/>
              </a:xfrm>
              <a:custGeom>
                <a:avLst/>
                <a:gdLst>
                  <a:gd name="T0" fmla="*/ 1 w 40"/>
                  <a:gd name="T1" fmla="*/ 0 h 1"/>
                  <a:gd name="T2" fmla="*/ 1 w 40"/>
                  <a:gd name="T3" fmla="*/ 1 h 1"/>
                  <a:gd name="T4" fmla="*/ 3 w 40"/>
                  <a:gd name="T5" fmla="*/ 1 h 1"/>
                  <a:gd name="T6" fmla="*/ 39 w 40"/>
                  <a:gd name="T7" fmla="*/ 1 h 1"/>
                  <a:gd name="T8" fmla="*/ 40 w 40"/>
                  <a:gd name="T9" fmla="*/ 1 h 1"/>
                  <a:gd name="T10" fmla="*/ 40 w 40"/>
                  <a:gd name="T11" fmla="*/ 0 h 1"/>
                  <a:gd name="T12" fmla="*/ 40 w 40"/>
                  <a:gd name="T13" fmla="*/ 0 h 1"/>
                  <a:gd name="T14" fmla="*/ 0 w 40"/>
                  <a:gd name="T15" fmla="*/ 0 h 1"/>
                  <a:gd name="T16" fmla="*/ 1 w 40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">
                    <a:moveTo>
                      <a:pt x="1" y="0"/>
                    </a:moveTo>
                    <a:lnTo>
                      <a:pt x="1" y="1"/>
                    </a:lnTo>
                    <a:lnTo>
                      <a:pt x="3" y="1"/>
                    </a:lnTo>
                    <a:lnTo>
                      <a:pt x="39" y="1"/>
                    </a:lnTo>
                    <a:lnTo>
                      <a:pt x="40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9" name="Freeform 167"/>
              <p:cNvSpPr>
                <a:spLocks/>
              </p:cNvSpPr>
              <p:nvPr/>
            </p:nvSpPr>
            <p:spPr bwMode="auto">
              <a:xfrm>
                <a:off x="3382963" y="3051175"/>
                <a:ext cx="66675" cy="6350"/>
              </a:xfrm>
              <a:custGeom>
                <a:avLst/>
                <a:gdLst>
                  <a:gd name="T0" fmla="*/ 42 w 42"/>
                  <a:gd name="T1" fmla="*/ 3 h 4"/>
                  <a:gd name="T2" fmla="*/ 42 w 42"/>
                  <a:gd name="T3" fmla="*/ 1 h 4"/>
                  <a:gd name="T4" fmla="*/ 40 w 42"/>
                  <a:gd name="T5" fmla="*/ 0 h 4"/>
                  <a:gd name="T6" fmla="*/ 40 w 42"/>
                  <a:gd name="T7" fmla="*/ 0 h 4"/>
                  <a:gd name="T8" fmla="*/ 39 w 42"/>
                  <a:gd name="T9" fmla="*/ 0 h 4"/>
                  <a:gd name="T10" fmla="*/ 3 w 42"/>
                  <a:gd name="T11" fmla="*/ 0 h 4"/>
                  <a:gd name="T12" fmla="*/ 1 w 42"/>
                  <a:gd name="T13" fmla="*/ 0 h 4"/>
                  <a:gd name="T14" fmla="*/ 1 w 42"/>
                  <a:gd name="T15" fmla="*/ 0 h 4"/>
                  <a:gd name="T16" fmla="*/ 0 w 42"/>
                  <a:gd name="T17" fmla="*/ 3 h 4"/>
                  <a:gd name="T18" fmla="*/ 0 w 42"/>
                  <a:gd name="T19" fmla="*/ 4 h 4"/>
                  <a:gd name="T20" fmla="*/ 0 w 42"/>
                  <a:gd name="T21" fmla="*/ 4 h 4"/>
                  <a:gd name="T22" fmla="*/ 40 w 42"/>
                  <a:gd name="T23" fmla="*/ 4 h 4"/>
                  <a:gd name="T24" fmla="*/ 42 w 42"/>
                  <a:gd name="T25" fmla="*/ 4 h 4"/>
                  <a:gd name="T26" fmla="*/ 42 w 42"/>
                  <a:gd name="T2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">
                    <a:moveTo>
                      <a:pt x="42" y="3"/>
                    </a:move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40" y="4"/>
                    </a:lnTo>
                    <a:lnTo>
                      <a:pt x="42" y="4"/>
                    </a:lnTo>
                    <a:lnTo>
                      <a:pt x="42" y="3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0" name="Freeform 168"/>
              <p:cNvSpPr>
                <a:spLocks/>
              </p:cNvSpPr>
              <p:nvPr/>
            </p:nvSpPr>
            <p:spPr bwMode="auto">
              <a:xfrm>
                <a:off x="3362325" y="2959100"/>
                <a:ext cx="106363" cy="98425"/>
              </a:xfrm>
              <a:custGeom>
                <a:avLst/>
                <a:gdLst>
                  <a:gd name="T0" fmla="*/ 66 w 67"/>
                  <a:gd name="T1" fmla="*/ 5 h 62"/>
                  <a:gd name="T2" fmla="*/ 65 w 67"/>
                  <a:gd name="T3" fmla="*/ 3 h 62"/>
                  <a:gd name="T4" fmla="*/ 63 w 67"/>
                  <a:gd name="T5" fmla="*/ 2 h 62"/>
                  <a:gd name="T6" fmla="*/ 60 w 67"/>
                  <a:gd name="T7" fmla="*/ 0 h 62"/>
                  <a:gd name="T8" fmla="*/ 21 w 67"/>
                  <a:gd name="T9" fmla="*/ 0 h 62"/>
                  <a:gd name="T10" fmla="*/ 0 w 67"/>
                  <a:gd name="T11" fmla="*/ 21 h 62"/>
                  <a:gd name="T12" fmla="*/ 0 w 67"/>
                  <a:gd name="T13" fmla="*/ 62 h 62"/>
                  <a:gd name="T14" fmla="*/ 6 w 67"/>
                  <a:gd name="T15" fmla="*/ 62 h 62"/>
                  <a:gd name="T16" fmla="*/ 6 w 67"/>
                  <a:gd name="T17" fmla="*/ 24 h 62"/>
                  <a:gd name="T18" fmla="*/ 18 w 67"/>
                  <a:gd name="T19" fmla="*/ 24 h 62"/>
                  <a:gd name="T20" fmla="*/ 20 w 67"/>
                  <a:gd name="T21" fmla="*/ 24 h 62"/>
                  <a:gd name="T22" fmla="*/ 23 w 67"/>
                  <a:gd name="T23" fmla="*/ 23 h 62"/>
                  <a:gd name="T24" fmla="*/ 24 w 67"/>
                  <a:gd name="T25" fmla="*/ 21 h 62"/>
                  <a:gd name="T26" fmla="*/ 24 w 67"/>
                  <a:gd name="T27" fmla="*/ 19 h 62"/>
                  <a:gd name="T28" fmla="*/ 24 w 67"/>
                  <a:gd name="T29" fmla="*/ 6 h 62"/>
                  <a:gd name="T30" fmla="*/ 58 w 67"/>
                  <a:gd name="T31" fmla="*/ 6 h 62"/>
                  <a:gd name="T32" fmla="*/ 59 w 67"/>
                  <a:gd name="T33" fmla="*/ 6 h 62"/>
                  <a:gd name="T34" fmla="*/ 60 w 67"/>
                  <a:gd name="T35" fmla="*/ 7 h 62"/>
                  <a:gd name="T36" fmla="*/ 62 w 67"/>
                  <a:gd name="T37" fmla="*/ 9 h 62"/>
                  <a:gd name="T38" fmla="*/ 62 w 67"/>
                  <a:gd name="T39" fmla="*/ 10 h 62"/>
                  <a:gd name="T40" fmla="*/ 62 w 67"/>
                  <a:gd name="T41" fmla="*/ 62 h 62"/>
                  <a:gd name="T42" fmla="*/ 67 w 67"/>
                  <a:gd name="T43" fmla="*/ 62 h 62"/>
                  <a:gd name="T44" fmla="*/ 67 w 67"/>
                  <a:gd name="T45" fmla="*/ 7 h 62"/>
                  <a:gd name="T46" fmla="*/ 66 w 67"/>
                  <a:gd name="T4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7" h="62">
                    <a:moveTo>
                      <a:pt x="66" y="5"/>
                    </a:moveTo>
                    <a:lnTo>
                      <a:pt x="65" y="3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21" y="0"/>
                    </a:lnTo>
                    <a:lnTo>
                      <a:pt x="0" y="21"/>
                    </a:lnTo>
                    <a:lnTo>
                      <a:pt x="0" y="62"/>
                    </a:lnTo>
                    <a:lnTo>
                      <a:pt x="6" y="62"/>
                    </a:lnTo>
                    <a:lnTo>
                      <a:pt x="6" y="24"/>
                    </a:lnTo>
                    <a:lnTo>
                      <a:pt x="18" y="24"/>
                    </a:lnTo>
                    <a:lnTo>
                      <a:pt x="20" y="24"/>
                    </a:lnTo>
                    <a:lnTo>
                      <a:pt x="23" y="23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4" y="6"/>
                    </a:lnTo>
                    <a:lnTo>
                      <a:pt x="58" y="6"/>
                    </a:lnTo>
                    <a:lnTo>
                      <a:pt x="59" y="6"/>
                    </a:lnTo>
                    <a:lnTo>
                      <a:pt x="60" y="7"/>
                    </a:lnTo>
                    <a:lnTo>
                      <a:pt x="62" y="9"/>
                    </a:lnTo>
                    <a:lnTo>
                      <a:pt x="62" y="10"/>
                    </a:lnTo>
                    <a:lnTo>
                      <a:pt x="62" y="62"/>
                    </a:lnTo>
                    <a:lnTo>
                      <a:pt x="67" y="62"/>
                    </a:lnTo>
                    <a:lnTo>
                      <a:pt x="67" y="7"/>
                    </a:lnTo>
                    <a:lnTo>
                      <a:pt x="66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1" name="Rectangle 169"/>
              <p:cNvSpPr>
                <a:spLocks noChangeArrowheads="1"/>
              </p:cNvSpPr>
              <p:nvPr/>
            </p:nvSpPr>
            <p:spPr bwMode="auto">
              <a:xfrm>
                <a:off x="3411538" y="3375025"/>
                <a:ext cx="195263" cy="666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75" name="Freeform 193"/>
              <p:cNvSpPr>
                <a:spLocks noEditPoints="1"/>
              </p:cNvSpPr>
              <p:nvPr/>
            </p:nvSpPr>
            <p:spPr bwMode="auto">
              <a:xfrm>
                <a:off x="3276600" y="2284413"/>
                <a:ext cx="155575" cy="182563"/>
              </a:xfrm>
              <a:custGeom>
                <a:avLst/>
                <a:gdLst>
                  <a:gd name="T0" fmla="*/ 35 w 70"/>
                  <a:gd name="T1" fmla="*/ 4 h 82"/>
                  <a:gd name="T2" fmla="*/ 64 w 70"/>
                  <a:gd name="T3" fmla="*/ 12 h 82"/>
                  <a:gd name="T4" fmla="*/ 35 w 70"/>
                  <a:gd name="T5" fmla="*/ 20 h 82"/>
                  <a:gd name="T6" fmla="*/ 6 w 70"/>
                  <a:gd name="T7" fmla="*/ 12 h 82"/>
                  <a:gd name="T8" fmla="*/ 35 w 70"/>
                  <a:gd name="T9" fmla="*/ 4 h 82"/>
                  <a:gd name="T10" fmla="*/ 35 w 70"/>
                  <a:gd name="T11" fmla="*/ 0 h 82"/>
                  <a:gd name="T12" fmla="*/ 21 w 70"/>
                  <a:gd name="T13" fmla="*/ 1 h 82"/>
                  <a:gd name="T14" fmla="*/ 10 w 70"/>
                  <a:gd name="T15" fmla="*/ 4 h 82"/>
                  <a:gd name="T16" fmla="*/ 3 w 70"/>
                  <a:gd name="T17" fmla="*/ 8 h 82"/>
                  <a:gd name="T18" fmla="*/ 1 w 70"/>
                  <a:gd name="T19" fmla="*/ 11 h 82"/>
                  <a:gd name="T20" fmla="*/ 0 w 70"/>
                  <a:gd name="T21" fmla="*/ 14 h 82"/>
                  <a:gd name="T22" fmla="*/ 0 w 70"/>
                  <a:gd name="T23" fmla="*/ 69 h 82"/>
                  <a:gd name="T24" fmla="*/ 1 w 70"/>
                  <a:gd name="T25" fmla="*/ 71 h 82"/>
                  <a:gd name="T26" fmla="*/ 3 w 70"/>
                  <a:gd name="T27" fmla="*/ 74 h 82"/>
                  <a:gd name="T28" fmla="*/ 10 w 70"/>
                  <a:gd name="T29" fmla="*/ 78 h 82"/>
                  <a:gd name="T30" fmla="*/ 21 w 70"/>
                  <a:gd name="T31" fmla="*/ 81 h 82"/>
                  <a:gd name="T32" fmla="*/ 35 w 70"/>
                  <a:gd name="T33" fmla="*/ 82 h 82"/>
                  <a:gd name="T34" fmla="*/ 60 w 70"/>
                  <a:gd name="T35" fmla="*/ 78 h 82"/>
                  <a:gd name="T36" fmla="*/ 67 w 70"/>
                  <a:gd name="T37" fmla="*/ 74 h 82"/>
                  <a:gd name="T38" fmla="*/ 69 w 70"/>
                  <a:gd name="T39" fmla="*/ 71 h 82"/>
                  <a:gd name="T40" fmla="*/ 70 w 70"/>
                  <a:gd name="T41" fmla="*/ 69 h 82"/>
                  <a:gd name="T42" fmla="*/ 70 w 70"/>
                  <a:gd name="T43" fmla="*/ 14 h 82"/>
                  <a:gd name="T44" fmla="*/ 67 w 70"/>
                  <a:gd name="T45" fmla="*/ 8 h 82"/>
                  <a:gd name="T46" fmla="*/ 60 w 70"/>
                  <a:gd name="T47" fmla="*/ 4 h 82"/>
                  <a:gd name="T48" fmla="*/ 49 w 70"/>
                  <a:gd name="T49" fmla="*/ 1 h 82"/>
                  <a:gd name="T50" fmla="*/ 35 w 70"/>
                  <a:gd name="T5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82">
                    <a:moveTo>
                      <a:pt x="35" y="4"/>
                    </a:moveTo>
                    <a:cubicBezTo>
                      <a:pt x="51" y="4"/>
                      <a:pt x="64" y="8"/>
                      <a:pt x="64" y="12"/>
                    </a:cubicBezTo>
                    <a:cubicBezTo>
                      <a:pt x="64" y="17"/>
                      <a:pt x="51" y="20"/>
                      <a:pt x="35" y="20"/>
                    </a:cubicBezTo>
                    <a:cubicBezTo>
                      <a:pt x="19" y="20"/>
                      <a:pt x="6" y="17"/>
                      <a:pt x="6" y="12"/>
                    </a:cubicBezTo>
                    <a:cubicBezTo>
                      <a:pt x="6" y="8"/>
                      <a:pt x="19" y="4"/>
                      <a:pt x="35" y="4"/>
                    </a:cubicBezTo>
                    <a:close/>
                    <a:moveTo>
                      <a:pt x="35" y="0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6" y="82"/>
                      <a:pt x="30" y="82"/>
                      <a:pt x="35" y="82"/>
                    </a:cubicBezTo>
                    <a:cubicBezTo>
                      <a:pt x="45" y="82"/>
                      <a:pt x="53" y="81"/>
                      <a:pt x="60" y="78"/>
                    </a:cubicBezTo>
                    <a:cubicBezTo>
                      <a:pt x="63" y="77"/>
                      <a:pt x="66" y="76"/>
                      <a:pt x="67" y="74"/>
                    </a:cubicBezTo>
                    <a:cubicBezTo>
                      <a:pt x="68" y="73"/>
                      <a:pt x="69" y="72"/>
                      <a:pt x="69" y="71"/>
                    </a:cubicBezTo>
                    <a:cubicBezTo>
                      <a:pt x="70" y="71"/>
                      <a:pt x="70" y="70"/>
                      <a:pt x="70" y="69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2"/>
                      <a:pt x="69" y="10"/>
                      <a:pt x="67" y="8"/>
                    </a:cubicBezTo>
                    <a:cubicBezTo>
                      <a:pt x="66" y="7"/>
                      <a:pt x="63" y="5"/>
                      <a:pt x="60" y="4"/>
                    </a:cubicBezTo>
                    <a:cubicBezTo>
                      <a:pt x="57" y="3"/>
                      <a:pt x="53" y="2"/>
                      <a:pt x="49" y="1"/>
                    </a:cubicBezTo>
                    <a:cubicBezTo>
                      <a:pt x="45" y="0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294" name="Rectangle 212"/>
            <p:cNvSpPr>
              <a:spLocks noChangeArrowheads="1"/>
            </p:cNvSpPr>
            <p:nvPr/>
          </p:nvSpPr>
          <p:spPr bwMode="auto">
            <a:xfrm>
              <a:off x="1731071" y="3236788"/>
              <a:ext cx="746125" cy="481013"/>
            </a:xfrm>
            <a:prstGeom prst="rect">
              <a:avLst/>
            </a:pr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6" name="Freeform 214"/>
            <p:cNvSpPr>
              <a:spLocks noEditPoints="1"/>
            </p:cNvSpPr>
            <p:nvPr/>
          </p:nvSpPr>
          <p:spPr bwMode="auto">
            <a:xfrm>
              <a:off x="1702496" y="3209801"/>
              <a:ext cx="796925" cy="612775"/>
            </a:xfrm>
            <a:custGeom>
              <a:avLst/>
              <a:gdLst>
                <a:gd name="T0" fmla="*/ 348 w 359"/>
                <a:gd name="T1" fmla="*/ 0 h 276"/>
                <a:gd name="T2" fmla="*/ 12 w 359"/>
                <a:gd name="T3" fmla="*/ 0 h 276"/>
                <a:gd name="T4" fmla="*/ 0 w 359"/>
                <a:gd name="T5" fmla="*/ 10 h 276"/>
                <a:gd name="T6" fmla="*/ 0 w 359"/>
                <a:gd name="T7" fmla="*/ 229 h 276"/>
                <a:gd name="T8" fmla="*/ 12 w 359"/>
                <a:gd name="T9" fmla="*/ 239 h 276"/>
                <a:gd name="T10" fmla="*/ 123 w 359"/>
                <a:gd name="T11" fmla="*/ 239 h 276"/>
                <a:gd name="T12" fmla="*/ 123 w 359"/>
                <a:gd name="T13" fmla="*/ 255 h 276"/>
                <a:gd name="T14" fmla="*/ 98 w 359"/>
                <a:gd name="T15" fmla="*/ 276 h 276"/>
                <a:gd name="T16" fmla="*/ 268 w 359"/>
                <a:gd name="T17" fmla="*/ 276 h 276"/>
                <a:gd name="T18" fmla="*/ 244 w 359"/>
                <a:gd name="T19" fmla="*/ 255 h 276"/>
                <a:gd name="T20" fmla="*/ 244 w 359"/>
                <a:gd name="T21" fmla="*/ 239 h 276"/>
                <a:gd name="T22" fmla="*/ 348 w 359"/>
                <a:gd name="T23" fmla="*/ 239 h 276"/>
                <a:gd name="T24" fmla="*/ 359 w 359"/>
                <a:gd name="T25" fmla="*/ 229 h 276"/>
                <a:gd name="T26" fmla="*/ 359 w 359"/>
                <a:gd name="T27" fmla="*/ 10 h 276"/>
                <a:gd name="T28" fmla="*/ 348 w 359"/>
                <a:gd name="T29" fmla="*/ 0 h 276"/>
                <a:gd name="T30" fmla="*/ 339 w 359"/>
                <a:gd name="T31" fmla="*/ 212 h 276"/>
                <a:gd name="T32" fmla="*/ 329 w 359"/>
                <a:gd name="T33" fmla="*/ 221 h 276"/>
                <a:gd name="T34" fmla="*/ 31 w 359"/>
                <a:gd name="T35" fmla="*/ 221 h 276"/>
                <a:gd name="T36" fmla="*/ 21 w 359"/>
                <a:gd name="T37" fmla="*/ 212 h 276"/>
                <a:gd name="T38" fmla="*/ 21 w 359"/>
                <a:gd name="T39" fmla="*/ 27 h 276"/>
                <a:gd name="T40" fmla="*/ 31 w 359"/>
                <a:gd name="T41" fmla="*/ 18 h 276"/>
                <a:gd name="T42" fmla="*/ 329 w 359"/>
                <a:gd name="T43" fmla="*/ 18 h 276"/>
                <a:gd name="T44" fmla="*/ 339 w 359"/>
                <a:gd name="T45" fmla="*/ 27 h 276"/>
                <a:gd name="T46" fmla="*/ 339 w 359"/>
                <a:gd name="T47" fmla="*/ 212 h 276"/>
                <a:gd name="T48" fmla="*/ 339 w 359"/>
                <a:gd name="T49" fmla="*/ 212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76">
                  <a:moveTo>
                    <a:pt x="34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4"/>
                    <a:pt x="0" y="1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4"/>
                    <a:pt x="6" y="239"/>
                    <a:pt x="12" y="239"/>
                  </a:cubicBezTo>
                  <a:cubicBezTo>
                    <a:pt x="123" y="239"/>
                    <a:pt x="123" y="239"/>
                    <a:pt x="123" y="239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98" y="276"/>
                    <a:pt x="98" y="276"/>
                    <a:pt x="98" y="276"/>
                  </a:cubicBezTo>
                  <a:cubicBezTo>
                    <a:pt x="268" y="276"/>
                    <a:pt x="268" y="276"/>
                    <a:pt x="268" y="276"/>
                  </a:cubicBezTo>
                  <a:cubicBezTo>
                    <a:pt x="244" y="255"/>
                    <a:pt x="244" y="255"/>
                    <a:pt x="244" y="255"/>
                  </a:cubicBezTo>
                  <a:cubicBezTo>
                    <a:pt x="244" y="239"/>
                    <a:pt x="244" y="239"/>
                    <a:pt x="244" y="239"/>
                  </a:cubicBezTo>
                  <a:cubicBezTo>
                    <a:pt x="348" y="239"/>
                    <a:pt x="348" y="239"/>
                    <a:pt x="348" y="239"/>
                  </a:cubicBezTo>
                  <a:cubicBezTo>
                    <a:pt x="354" y="239"/>
                    <a:pt x="359" y="234"/>
                    <a:pt x="359" y="229"/>
                  </a:cubicBezTo>
                  <a:cubicBezTo>
                    <a:pt x="359" y="10"/>
                    <a:pt x="359" y="10"/>
                    <a:pt x="359" y="10"/>
                  </a:cubicBezTo>
                  <a:cubicBezTo>
                    <a:pt x="359" y="4"/>
                    <a:pt x="354" y="0"/>
                    <a:pt x="348" y="0"/>
                  </a:cubicBezTo>
                  <a:close/>
                  <a:moveTo>
                    <a:pt x="339" y="212"/>
                  </a:moveTo>
                  <a:cubicBezTo>
                    <a:pt x="339" y="217"/>
                    <a:pt x="335" y="221"/>
                    <a:pt x="329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25" y="221"/>
                    <a:pt x="21" y="217"/>
                    <a:pt x="21" y="212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2"/>
                    <a:pt x="25" y="18"/>
                    <a:pt x="31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35" y="18"/>
                    <a:pt x="339" y="22"/>
                    <a:pt x="339" y="27"/>
                  </a:cubicBezTo>
                  <a:cubicBezTo>
                    <a:pt x="339" y="212"/>
                    <a:pt x="339" y="212"/>
                    <a:pt x="339" y="212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326936" y="4005533"/>
            <a:ext cx="1865207" cy="2801634"/>
            <a:chOff x="1300172" y="3927350"/>
            <a:chExt cx="1828800" cy="2746949"/>
          </a:xfrm>
        </p:grpSpPr>
        <p:sp>
          <p:nvSpPr>
            <p:cNvPr id="6" name="TextBox 5"/>
            <p:cNvSpPr txBox="1"/>
            <p:nvPr/>
          </p:nvSpPr>
          <p:spPr>
            <a:xfrm>
              <a:off x="1300172" y="5446462"/>
              <a:ext cx="1828800" cy="1227837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Loosely coupled components</a:t>
              </a:r>
            </a:p>
          </p:txBody>
        </p:sp>
        <p:cxnSp>
          <p:nvCxnSpPr>
            <p:cNvPr id="3" name="Straight Arrow Connector 2"/>
            <p:cNvCxnSpPr/>
            <p:nvPr/>
          </p:nvCxnSpPr>
          <p:spPr>
            <a:xfrm>
              <a:off x="2107309" y="3927350"/>
              <a:ext cx="26077" cy="389227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109"/>
            <p:cNvSpPr>
              <a:spLocks noEditPoints="1"/>
            </p:cNvSpPr>
            <p:nvPr/>
          </p:nvSpPr>
          <p:spPr bwMode="auto">
            <a:xfrm>
              <a:off x="2381328" y="4611742"/>
              <a:ext cx="82550" cy="95250"/>
            </a:xfrm>
            <a:custGeom>
              <a:avLst/>
              <a:gdLst>
                <a:gd name="T0" fmla="*/ 19 w 37"/>
                <a:gd name="T1" fmla="*/ 2 h 43"/>
                <a:gd name="T2" fmla="*/ 34 w 37"/>
                <a:gd name="T3" fmla="*/ 6 h 43"/>
                <a:gd name="T4" fmla="*/ 19 w 37"/>
                <a:gd name="T5" fmla="*/ 11 h 43"/>
                <a:gd name="T6" fmla="*/ 3 w 37"/>
                <a:gd name="T7" fmla="*/ 6 h 43"/>
                <a:gd name="T8" fmla="*/ 19 w 37"/>
                <a:gd name="T9" fmla="*/ 2 h 43"/>
                <a:gd name="T10" fmla="*/ 19 w 37"/>
                <a:gd name="T11" fmla="*/ 0 h 43"/>
                <a:gd name="T12" fmla="*/ 12 w 37"/>
                <a:gd name="T13" fmla="*/ 0 h 43"/>
                <a:gd name="T14" fmla="*/ 6 w 37"/>
                <a:gd name="T15" fmla="*/ 2 h 43"/>
                <a:gd name="T16" fmla="*/ 2 w 37"/>
                <a:gd name="T17" fmla="*/ 4 h 43"/>
                <a:gd name="T18" fmla="*/ 1 w 37"/>
                <a:gd name="T19" fmla="*/ 6 h 43"/>
                <a:gd name="T20" fmla="*/ 0 w 37"/>
                <a:gd name="T21" fmla="*/ 7 h 43"/>
                <a:gd name="T22" fmla="*/ 0 w 37"/>
                <a:gd name="T23" fmla="*/ 36 h 43"/>
                <a:gd name="T24" fmla="*/ 1 w 37"/>
                <a:gd name="T25" fmla="*/ 37 h 43"/>
                <a:gd name="T26" fmla="*/ 2 w 37"/>
                <a:gd name="T27" fmla="*/ 39 h 43"/>
                <a:gd name="T28" fmla="*/ 6 w 37"/>
                <a:gd name="T29" fmla="*/ 41 h 43"/>
                <a:gd name="T30" fmla="*/ 12 w 37"/>
                <a:gd name="T31" fmla="*/ 42 h 43"/>
                <a:gd name="T32" fmla="*/ 19 w 37"/>
                <a:gd name="T33" fmla="*/ 43 h 43"/>
                <a:gd name="T34" fmla="*/ 32 w 37"/>
                <a:gd name="T35" fmla="*/ 41 h 43"/>
                <a:gd name="T36" fmla="*/ 35 w 37"/>
                <a:gd name="T37" fmla="*/ 39 h 43"/>
                <a:gd name="T38" fmla="*/ 36 w 37"/>
                <a:gd name="T39" fmla="*/ 37 h 43"/>
                <a:gd name="T40" fmla="*/ 37 w 37"/>
                <a:gd name="T41" fmla="*/ 36 h 43"/>
                <a:gd name="T42" fmla="*/ 37 w 37"/>
                <a:gd name="T43" fmla="*/ 7 h 43"/>
                <a:gd name="T44" fmla="*/ 35 w 37"/>
                <a:gd name="T45" fmla="*/ 4 h 43"/>
                <a:gd name="T46" fmla="*/ 32 w 37"/>
                <a:gd name="T47" fmla="*/ 2 h 43"/>
                <a:gd name="T48" fmla="*/ 26 w 37"/>
                <a:gd name="T49" fmla="*/ 0 h 43"/>
                <a:gd name="T50" fmla="*/ 19 w 37"/>
                <a:gd name="T5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43">
                  <a:moveTo>
                    <a:pt x="19" y="2"/>
                  </a:moveTo>
                  <a:cubicBezTo>
                    <a:pt x="27" y="2"/>
                    <a:pt x="34" y="4"/>
                    <a:pt x="34" y="6"/>
                  </a:cubicBezTo>
                  <a:cubicBezTo>
                    <a:pt x="34" y="9"/>
                    <a:pt x="27" y="11"/>
                    <a:pt x="19" y="11"/>
                  </a:cubicBezTo>
                  <a:cubicBezTo>
                    <a:pt x="10" y="11"/>
                    <a:pt x="3" y="9"/>
                    <a:pt x="3" y="6"/>
                  </a:cubicBezTo>
                  <a:cubicBezTo>
                    <a:pt x="3" y="4"/>
                    <a:pt x="10" y="2"/>
                    <a:pt x="19" y="2"/>
                  </a:cubicBezTo>
                  <a:close/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4" y="43"/>
                    <a:pt x="16" y="43"/>
                    <a:pt x="19" y="43"/>
                  </a:cubicBezTo>
                  <a:cubicBezTo>
                    <a:pt x="24" y="43"/>
                    <a:pt x="28" y="42"/>
                    <a:pt x="32" y="41"/>
                  </a:cubicBezTo>
                  <a:cubicBezTo>
                    <a:pt x="33" y="40"/>
                    <a:pt x="35" y="39"/>
                    <a:pt x="35" y="39"/>
                  </a:cubicBezTo>
                  <a:cubicBezTo>
                    <a:pt x="36" y="38"/>
                    <a:pt x="36" y="38"/>
                    <a:pt x="36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6" y="5"/>
                    <a:pt x="35" y="4"/>
                  </a:cubicBezTo>
                  <a:cubicBezTo>
                    <a:pt x="35" y="3"/>
                    <a:pt x="33" y="3"/>
                    <a:pt x="32" y="2"/>
                  </a:cubicBezTo>
                  <a:cubicBezTo>
                    <a:pt x="30" y="1"/>
                    <a:pt x="28" y="1"/>
                    <a:pt x="26" y="0"/>
                  </a:cubicBezTo>
                  <a:cubicBezTo>
                    <a:pt x="24" y="0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2" name="Freeform 110"/>
            <p:cNvSpPr>
              <a:spLocks noEditPoints="1"/>
            </p:cNvSpPr>
            <p:nvPr/>
          </p:nvSpPr>
          <p:spPr bwMode="auto">
            <a:xfrm>
              <a:off x="2497595" y="4771259"/>
              <a:ext cx="92075" cy="106363"/>
            </a:xfrm>
            <a:custGeom>
              <a:avLst/>
              <a:gdLst>
                <a:gd name="T0" fmla="*/ 21 w 41"/>
                <a:gd name="T1" fmla="*/ 3 h 48"/>
                <a:gd name="T2" fmla="*/ 38 w 41"/>
                <a:gd name="T3" fmla="*/ 7 h 48"/>
                <a:gd name="T4" fmla="*/ 21 w 41"/>
                <a:gd name="T5" fmla="*/ 12 h 48"/>
                <a:gd name="T6" fmla="*/ 4 w 41"/>
                <a:gd name="T7" fmla="*/ 7 h 48"/>
                <a:gd name="T8" fmla="*/ 21 w 41"/>
                <a:gd name="T9" fmla="*/ 3 h 48"/>
                <a:gd name="T10" fmla="*/ 21 w 41"/>
                <a:gd name="T11" fmla="*/ 0 h 48"/>
                <a:gd name="T12" fmla="*/ 13 w 41"/>
                <a:gd name="T13" fmla="*/ 1 h 48"/>
                <a:gd name="T14" fmla="*/ 6 w 41"/>
                <a:gd name="T15" fmla="*/ 2 h 48"/>
                <a:gd name="T16" fmla="*/ 2 w 41"/>
                <a:gd name="T17" fmla="*/ 5 h 48"/>
                <a:gd name="T18" fmla="*/ 1 w 41"/>
                <a:gd name="T19" fmla="*/ 7 h 48"/>
                <a:gd name="T20" fmla="*/ 0 w 41"/>
                <a:gd name="T21" fmla="*/ 8 h 48"/>
                <a:gd name="T22" fmla="*/ 0 w 41"/>
                <a:gd name="T23" fmla="*/ 40 h 48"/>
                <a:gd name="T24" fmla="*/ 1 w 41"/>
                <a:gd name="T25" fmla="*/ 42 h 48"/>
                <a:gd name="T26" fmla="*/ 2 w 41"/>
                <a:gd name="T27" fmla="*/ 43 h 48"/>
                <a:gd name="T28" fmla="*/ 6 w 41"/>
                <a:gd name="T29" fmla="*/ 46 h 48"/>
                <a:gd name="T30" fmla="*/ 13 w 41"/>
                <a:gd name="T31" fmla="*/ 48 h 48"/>
                <a:gd name="T32" fmla="*/ 21 w 41"/>
                <a:gd name="T33" fmla="*/ 48 h 48"/>
                <a:gd name="T34" fmla="*/ 35 w 41"/>
                <a:gd name="T35" fmla="*/ 46 h 48"/>
                <a:gd name="T36" fmla="*/ 40 w 41"/>
                <a:gd name="T37" fmla="*/ 43 h 48"/>
                <a:gd name="T38" fmla="*/ 41 w 41"/>
                <a:gd name="T39" fmla="*/ 42 h 48"/>
                <a:gd name="T40" fmla="*/ 41 w 41"/>
                <a:gd name="T41" fmla="*/ 40 h 48"/>
                <a:gd name="T42" fmla="*/ 41 w 41"/>
                <a:gd name="T43" fmla="*/ 8 h 48"/>
                <a:gd name="T44" fmla="*/ 40 w 41"/>
                <a:gd name="T45" fmla="*/ 5 h 48"/>
                <a:gd name="T46" fmla="*/ 35 w 41"/>
                <a:gd name="T47" fmla="*/ 2 h 48"/>
                <a:gd name="T48" fmla="*/ 29 w 41"/>
                <a:gd name="T49" fmla="*/ 1 h 48"/>
                <a:gd name="T50" fmla="*/ 21 w 41"/>
                <a:gd name="T5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8">
                  <a:moveTo>
                    <a:pt x="21" y="3"/>
                  </a:moveTo>
                  <a:cubicBezTo>
                    <a:pt x="30" y="3"/>
                    <a:pt x="38" y="5"/>
                    <a:pt x="38" y="7"/>
                  </a:cubicBezTo>
                  <a:cubicBezTo>
                    <a:pt x="38" y="10"/>
                    <a:pt x="30" y="12"/>
                    <a:pt x="21" y="12"/>
                  </a:cubicBezTo>
                  <a:cubicBezTo>
                    <a:pt x="11" y="12"/>
                    <a:pt x="4" y="10"/>
                    <a:pt x="4" y="7"/>
                  </a:cubicBezTo>
                  <a:cubicBezTo>
                    <a:pt x="4" y="5"/>
                    <a:pt x="11" y="3"/>
                    <a:pt x="21" y="3"/>
                  </a:cubicBezTo>
                  <a:close/>
                  <a:moveTo>
                    <a:pt x="21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8" y="48"/>
                    <a:pt x="21" y="48"/>
                  </a:cubicBezTo>
                  <a:cubicBezTo>
                    <a:pt x="26" y="48"/>
                    <a:pt x="31" y="47"/>
                    <a:pt x="35" y="46"/>
                  </a:cubicBezTo>
                  <a:cubicBezTo>
                    <a:pt x="37" y="45"/>
                    <a:pt x="38" y="44"/>
                    <a:pt x="40" y="43"/>
                  </a:cubicBezTo>
                  <a:cubicBezTo>
                    <a:pt x="40" y="43"/>
                    <a:pt x="40" y="42"/>
                    <a:pt x="41" y="42"/>
                  </a:cubicBezTo>
                  <a:cubicBezTo>
                    <a:pt x="41" y="41"/>
                    <a:pt x="41" y="41"/>
                    <a:pt x="41" y="40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6"/>
                    <a:pt x="40" y="5"/>
                  </a:cubicBezTo>
                  <a:cubicBezTo>
                    <a:pt x="38" y="4"/>
                    <a:pt x="37" y="3"/>
                    <a:pt x="35" y="2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6" y="0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3" name="Freeform 111"/>
            <p:cNvSpPr>
              <a:spLocks noEditPoints="1"/>
            </p:cNvSpPr>
            <p:nvPr/>
          </p:nvSpPr>
          <p:spPr bwMode="auto">
            <a:xfrm>
              <a:off x="2375357" y="5212056"/>
              <a:ext cx="122238" cy="142875"/>
            </a:xfrm>
            <a:custGeom>
              <a:avLst/>
              <a:gdLst>
                <a:gd name="T0" fmla="*/ 27 w 55"/>
                <a:gd name="T1" fmla="*/ 4 h 64"/>
                <a:gd name="T2" fmla="*/ 50 w 55"/>
                <a:gd name="T3" fmla="*/ 10 h 64"/>
                <a:gd name="T4" fmla="*/ 27 w 55"/>
                <a:gd name="T5" fmla="*/ 16 h 64"/>
                <a:gd name="T6" fmla="*/ 5 w 55"/>
                <a:gd name="T7" fmla="*/ 10 h 64"/>
                <a:gd name="T8" fmla="*/ 27 w 55"/>
                <a:gd name="T9" fmla="*/ 4 h 64"/>
                <a:gd name="T10" fmla="*/ 28 w 55"/>
                <a:gd name="T11" fmla="*/ 0 h 64"/>
                <a:gd name="T12" fmla="*/ 17 w 55"/>
                <a:gd name="T13" fmla="*/ 1 h 64"/>
                <a:gd name="T14" fmla="*/ 8 w 55"/>
                <a:gd name="T15" fmla="*/ 3 h 64"/>
                <a:gd name="T16" fmla="*/ 3 w 55"/>
                <a:gd name="T17" fmla="*/ 7 h 64"/>
                <a:gd name="T18" fmla="*/ 1 w 55"/>
                <a:gd name="T19" fmla="*/ 9 h 64"/>
                <a:gd name="T20" fmla="*/ 0 w 55"/>
                <a:gd name="T21" fmla="*/ 11 h 64"/>
                <a:gd name="T22" fmla="*/ 0 w 55"/>
                <a:gd name="T23" fmla="*/ 54 h 64"/>
                <a:gd name="T24" fmla="*/ 1 w 55"/>
                <a:gd name="T25" fmla="*/ 56 h 64"/>
                <a:gd name="T26" fmla="*/ 3 w 55"/>
                <a:gd name="T27" fmla="*/ 58 h 64"/>
                <a:gd name="T28" fmla="*/ 8 w 55"/>
                <a:gd name="T29" fmla="*/ 61 h 64"/>
                <a:gd name="T30" fmla="*/ 17 w 55"/>
                <a:gd name="T31" fmla="*/ 64 h 64"/>
                <a:gd name="T32" fmla="*/ 28 w 55"/>
                <a:gd name="T33" fmla="*/ 64 h 64"/>
                <a:gd name="T34" fmla="*/ 47 w 55"/>
                <a:gd name="T35" fmla="*/ 61 h 64"/>
                <a:gd name="T36" fmla="*/ 53 w 55"/>
                <a:gd name="T37" fmla="*/ 58 h 64"/>
                <a:gd name="T38" fmla="*/ 54 w 55"/>
                <a:gd name="T39" fmla="*/ 56 h 64"/>
                <a:gd name="T40" fmla="*/ 55 w 55"/>
                <a:gd name="T41" fmla="*/ 54 h 64"/>
                <a:gd name="T42" fmla="*/ 55 w 55"/>
                <a:gd name="T43" fmla="*/ 11 h 64"/>
                <a:gd name="T44" fmla="*/ 53 w 55"/>
                <a:gd name="T45" fmla="*/ 7 h 64"/>
                <a:gd name="T46" fmla="*/ 47 w 55"/>
                <a:gd name="T47" fmla="*/ 3 h 64"/>
                <a:gd name="T48" fmla="*/ 38 w 55"/>
                <a:gd name="T49" fmla="*/ 1 h 64"/>
                <a:gd name="T50" fmla="*/ 28 w 55"/>
                <a:gd name="T5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4">
                  <a:moveTo>
                    <a:pt x="27" y="4"/>
                  </a:moveTo>
                  <a:cubicBezTo>
                    <a:pt x="40" y="4"/>
                    <a:pt x="50" y="6"/>
                    <a:pt x="50" y="10"/>
                  </a:cubicBezTo>
                  <a:cubicBezTo>
                    <a:pt x="50" y="13"/>
                    <a:pt x="40" y="16"/>
                    <a:pt x="27" y="16"/>
                  </a:cubicBezTo>
                  <a:cubicBezTo>
                    <a:pt x="15" y="16"/>
                    <a:pt x="5" y="13"/>
                    <a:pt x="5" y="10"/>
                  </a:cubicBezTo>
                  <a:cubicBezTo>
                    <a:pt x="5" y="6"/>
                    <a:pt x="15" y="4"/>
                    <a:pt x="27" y="4"/>
                  </a:cubicBezTo>
                  <a:close/>
                  <a:moveTo>
                    <a:pt x="28" y="0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0" y="64"/>
                    <a:pt x="24" y="64"/>
                    <a:pt x="28" y="64"/>
                  </a:cubicBezTo>
                  <a:cubicBezTo>
                    <a:pt x="35" y="64"/>
                    <a:pt x="42" y="63"/>
                    <a:pt x="47" y="61"/>
                  </a:cubicBezTo>
                  <a:cubicBezTo>
                    <a:pt x="49" y="60"/>
                    <a:pt x="51" y="59"/>
                    <a:pt x="53" y="58"/>
                  </a:cubicBezTo>
                  <a:cubicBezTo>
                    <a:pt x="53" y="57"/>
                    <a:pt x="54" y="57"/>
                    <a:pt x="54" y="56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0"/>
                    <a:pt x="54" y="8"/>
                    <a:pt x="53" y="7"/>
                  </a:cubicBezTo>
                  <a:cubicBezTo>
                    <a:pt x="51" y="6"/>
                    <a:pt x="49" y="4"/>
                    <a:pt x="47" y="3"/>
                  </a:cubicBezTo>
                  <a:cubicBezTo>
                    <a:pt x="44" y="2"/>
                    <a:pt x="41" y="2"/>
                    <a:pt x="38" y="1"/>
                  </a:cubicBezTo>
                  <a:cubicBezTo>
                    <a:pt x="35" y="1"/>
                    <a:pt x="31" y="0"/>
                    <a:pt x="28" y="0"/>
                  </a:cubicBezTo>
                  <a:close/>
                </a:path>
              </a:pathLst>
            </a:custGeom>
            <a:solidFill>
              <a:srgbClr val="00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4" name="Freeform 112"/>
            <p:cNvSpPr>
              <a:spLocks noEditPoints="1"/>
            </p:cNvSpPr>
            <p:nvPr/>
          </p:nvSpPr>
          <p:spPr bwMode="auto">
            <a:xfrm>
              <a:off x="2452856" y="4941888"/>
              <a:ext cx="109538" cy="128588"/>
            </a:xfrm>
            <a:custGeom>
              <a:avLst/>
              <a:gdLst>
                <a:gd name="T0" fmla="*/ 24 w 49"/>
                <a:gd name="T1" fmla="*/ 3 h 58"/>
                <a:gd name="T2" fmla="*/ 45 w 49"/>
                <a:gd name="T3" fmla="*/ 9 h 58"/>
                <a:gd name="T4" fmla="*/ 24 w 49"/>
                <a:gd name="T5" fmla="*/ 15 h 58"/>
                <a:gd name="T6" fmla="*/ 4 w 49"/>
                <a:gd name="T7" fmla="*/ 9 h 58"/>
                <a:gd name="T8" fmla="*/ 24 w 49"/>
                <a:gd name="T9" fmla="*/ 3 h 58"/>
                <a:gd name="T10" fmla="*/ 24 w 49"/>
                <a:gd name="T11" fmla="*/ 0 h 58"/>
                <a:gd name="T12" fmla="*/ 15 w 49"/>
                <a:gd name="T13" fmla="*/ 1 h 58"/>
                <a:gd name="T14" fmla="*/ 7 w 49"/>
                <a:gd name="T15" fmla="*/ 3 h 58"/>
                <a:gd name="T16" fmla="*/ 2 w 49"/>
                <a:gd name="T17" fmla="*/ 6 h 58"/>
                <a:gd name="T18" fmla="*/ 0 w 49"/>
                <a:gd name="T19" fmla="*/ 8 h 58"/>
                <a:gd name="T20" fmla="*/ 0 w 49"/>
                <a:gd name="T21" fmla="*/ 10 h 58"/>
                <a:gd name="T22" fmla="*/ 0 w 49"/>
                <a:gd name="T23" fmla="*/ 48 h 58"/>
                <a:gd name="T24" fmla="*/ 0 w 49"/>
                <a:gd name="T25" fmla="*/ 50 h 58"/>
                <a:gd name="T26" fmla="*/ 2 w 49"/>
                <a:gd name="T27" fmla="*/ 52 h 58"/>
                <a:gd name="T28" fmla="*/ 7 w 49"/>
                <a:gd name="T29" fmla="*/ 55 h 58"/>
                <a:gd name="T30" fmla="*/ 15 w 49"/>
                <a:gd name="T31" fmla="*/ 57 h 58"/>
                <a:gd name="T32" fmla="*/ 24 w 49"/>
                <a:gd name="T33" fmla="*/ 58 h 58"/>
                <a:gd name="T34" fmla="*/ 42 w 49"/>
                <a:gd name="T35" fmla="*/ 55 h 58"/>
                <a:gd name="T36" fmla="*/ 47 w 49"/>
                <a:gd name="T37" fmla="*/ 52 h 58"/>
                <a:gd name="T38" fmla="*/ 48 w 49"/>
                <a:gd name="T39" fmla="*/ 50 h 58"/>
                <a:gd name="T40" fmla="*/ 49 w 49"/>
                <a:gd name="T41" fmla="*/ 48 h 58"/>
                <a:gd name="T42" fmla="*/ 49 w 49"/>
                <a:gd name="T43" fmla="*/ 10 h 58"/>
                <a:gd name="T44" fmla="*/ 47 w 49"/>
                <a:gd name="T45" fmla="*/ 6 h 58"/>
                <a:gd name="T46" fmla="*/ 42 w 49"/>
                <a:gd name="T47" fmla="*/ 3 h 58"/>
                <a:gd name="T48" fmla="*/ 34 w 49"/>
                <a:gd name="T49" fmla="*/ 1 h 58"/>
                <a:gd name="T50" fmla="*/ 24 w 49"/>
                <a:gd name="T5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58">
                  <a:moveTo>
                    <a:pt x="24" y="3"/>
                  </a:moveTo>
                  <a:cubicBezTo>
                    <a:pt x="36" y="3"/>
                    <a:pt x="45" y="6"/>
                    <a:pt x="45" y="9"/>
                  </a:cubicBezTo>
                  <a:cubicBezTo>
                    <a:pt x="45" y="12"/>
                    <a:pt x="36" y="15"/>
                    <a:pt x="24" y="15"/>
                  </a:cubicBezTo>
                  <a:cubicBezTo>
                    <a:pt x="13" y="15"/>
                    <a:pt x="4" y="12"/>
                    <a:pt x="4" y="9"/>
                  </a:cubicBezTo>
                  <a:cubicBezTo>
                    <a:pt x="4" y="6"/>
                    <a:pt x="13" y="3"/>
                    <a:pt x="24" y="3"/>
                  </a:cubicBezTo>
                  <a:close/>
                  <a:moveTo>
                    <a:pt x="24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8" y="58"/>
                    <a:pt x="21" y="58"/>
                    <a:pt x="24" y="58"/>
                  </a:cubicBezTo>
                  <a:cubicBezTo>
                    <a:pt x="31" y="58"/>
                    <a:pt x="37" y="57"/>
                    <a:pt x="42" y="55"/>
                  </a:cubicBezTo>
                  <a:cubicBezTo>
                    <a:pt x="44" y="54"/>
                    <a:pt x="46" y="53"/>
                    <a:pt x="47" y="52"/>
                  </a:cubicBezTo>
                  <a:cubicBezTo>
                    <a:pt x="48" y="52"/>
                    <a:pt x="48" y="51"/>
                    <a:pt x="48" y="50"/>
                  </a:cubicBezTo>
                  <a:cubicBezTo>
                    <a:pt x="49" y="50"/>
                    <a:pt x="49" y="49"/>
                    <a:pt x="49" y="48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8"/>
                    <a:pt x="48" y="7"/>
                    <a:pt x="47" y="6"/>
                  </a:cubicBezTo>
                  <a:cubicBezTo>
                    <a:pt x="46" y="5"/>
                    <a:pt x="44" y="4"/>
                    <a:pt x="42" y="3"/>
                  </a:cubicBezTo>
                  <a:cubicBezTo>
                    <a:pt x="40" y="2"/>
                    <a:pt x="37" y="1"/>
                    <a:pt x="34" y="1"/>
                  </a:cubicBezTo>
                  <a:cubicBezTo>
                    <a:pt x="31" y="0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1766902" y="4991182"/>
              <a:ext cx="155575" cy="190500"/>
              <a:chOff x="2833697" y="4784581"/>
              <a:chExt cx="155575" cy="190500"/>
            </a:xfrm>
          </p:grpSpPr>
          <p:sp>
            <p:nvSpPr>
              <p:cNvPr id="326" name="Freeform 114"/>
              <p:cNvSpPr>
                <a:spLocks/>
              </p:cNvSpPr>
              <p:nvPr/>
            </p:nvSpPr>
            <p:spPr bwMode="auto">
              <a:xfrm>
                <a:off x="2862272" y="4862369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7" name="Freeform 115"/>
              <p:cNvSpPr>
                <a:spLocks/>
              </p:cNvSpPr>
              <p:nvPr/>
            </p:nvSpPr>
            <p:spPr bwMode="auto">
              <a:xfrm>
                <a:off x="2901959" y="4836969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8" name="Freeform 116"/>
              <p:cNvSpPr>
                <a:spLocks/>
              </p:cNvSpPr>
              <p:nvPr/>
            </p:nvSpPr>
            <p:spPr bwMode="auto">
              <a:xfrm>
                <a:off x="2862272" y="4890944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9" name="Freeform 117"/>
              <p:cNvSpPr>
                <a:spLocks/>
              </p:cNvSpPr>
              <p:nvPr/>
            </p:nvSpPr>
            <p:spPr bwMode="auto">
              <a:xfrm>
                <a:off x="2862272" y="4917931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0" name="Freeform 118"/>
              <p:cNvSpPr>
                <a:spLocks noEditPoints="1"/>
              </p:cNvSpPr>
              <p:nvPr/>
            </p:nvSpPr>
            <p:spPr bwMode="auto">
              <a:xfrm>
                <a:off x="2833697" y="4784581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127639" y="4556847"/>
              <a:ext cx="111125" cy="133350"/>
              <a:chOff x="3300422" y="4609956"/>
              <a:chExt cx="111125" cy="133350"/>
            </a:xfrm>
          </p:grpSpPr>
          <p:sp>
            <p:nvSpPr>
              <p:cNvPr id="331" name="Freeform 119"/>
              <p:cNvSpPr>
                <a:spLocks/>
              </p:cNvSpPr>
              <p:nvPr/>
            </p:nvSpPr>
            <p:spPr bwMode="auto">
              <a:xfrm>
                <a:off x="3322647" y="4663931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2" name="Freeform 120"/>
              <p:cNvSpPr>
                <a:spLocks/>
              </p:cNvSpPr>
              <p:nvPr/>
            </p:nvSpPr>
            <p:spPr bwMode="auto">
              <a:xfrm>
                <a:off x="3349634" y="4646469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3" name="Freeform 121"/>
              <p:cNvSpPr>
                <a:spLocks/>
              </p:cNvSpPr>
              <p:nvPr/>
            </p:nvSpPr>
            <p:spPr bwMode="auto">
              <a:xfrm>
                <a:off x="3322647" y="4684569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4" name="Freeform 122"/>
              <p:cNvSpPr>
                <a:spLocks/>
              </p:cNvSpPr>
              <p:nvPr/>
            </p:nvSpPr>
            <p:spPr bwMode="auto">
              <a:xfrm>
                <a:off x="3322647" y="4703619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5" name="Freeform 123"/>
              <p:cNvSpPr>
                <a:spLocks noEditPoints="1"/>
              </p:cNvSpPr>
              <p:nvPr/>
            </p:nvSpPr>
            <p:spPr bwMode="auto">
              <a:xfrm>
                <a:off x="3300422" y="4609956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042601" y="4857202"/>
              <a:ext cx="209550" cy="206375"/>
              <a:chOff x="3036897" y="4681394"/>
              <a:chExt cx="209550" cy="206375"/>
            </a:xfrm>
          </p:grpSpPr>
          <p:sp>
            <p:nvSpPr>
              <p:cNvPr id="336" name="Freeform 124"/>
              <p:cNvSpPr>
                <a:spLocks/>
              </p:cNvSpPr>
              <p:nvPr/>
            </p:nvSpPr>
            <p:spPr bwMode="auto">
              <a:xfrm>
                <a:off x="3036897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7" name="Freeform 125"/>
              <p:cNvSpPr>
                <a:spLocks/>
              </p:cNvSpPr>
              <p:nvPr/>
            </p:nvSpPr>
            <p:spPr bwMode="auto">
              <a:xfrm>
                <a:off x="3092459" y="4714731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8" name="Freeform 126"/>
              <p:cNvSpPr>
                <a:spLocks/>
              </p:cNvSpPr>
              <p:nvPr/>
            </p:nvSpPr>
            <p:spPr bwMode="auto">
              <a:xfrm>
                <a:off x="3041659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9" name="Freeform 127"/>
              <p:cNvSpPr>
                <a:spLocks/>
              </p:cNvSpPr>
              <p:nvPr/>
            </p:nvSpPr>
            <p:spPr bwMode="auto">
              <a:xfrm>
                <a:off x="3149609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0" name="Freeform 128"/>
              <p:cNvSpPr>
                <a:spLocks/>
              </p:cNvSpPr>
              <p:nvPr/>
            </p:nvSpPr>
            <p:spPr bwMode="auto">
              <a:xfrm>
                <a:off x="3205172" y="4714731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1" name="Freeform 129"/>
              <p:cNvSpPr>
                <a:spLocks/>
              </p:cNvSpPr>
              <p:nvPr/>
            </p:nvSpPr>
            <p:spPr bwMode="auto">
              <a:xfrm>
                <a:off x="3152784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2" name="Freeform 130"/>
              <p:cNvSpPr>
                <a:spLocks/>
              </p:cNvSpPr>
              <p:nvPr/>
            </p:nvSpPr>
            <p:spPr bwMode="auto">
              <a:xfrm>
                <a:off x="3092459" y="4813156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3" name="Freeform 131"/>
              <p:cNvSpPr>
                <a:spLocks/>
              </p:cNvSpPr>
              <p:nvPr/>
            </p:nvSpPr>
            <p:spPr bwMode="auto">
              <a:xfrm>
                <a:off x="3149609" y="4813156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4" name="Freeform 132"/>
              <p:cNvSpPr>
                <a:spLocks/>
              </p:cNvSpPr>
              <p:nvPr/>
            </p:nvSpPr>
            <p:spPr bwMode="auto">
              <a:xfrm>
                <a:off x="3097222" y="4776644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1980688" y="5301500"/>
              <a:ext cx="182563" cy="104775"/>
              <a:chOff x="3041659" y="4935394"/>
              <a:chExt cx="182563" cy="104775"/>
            </a:xfrm>
          </p:grpSpPr>
          <p:sp>
            <p:nvSpPr>
              <p:cNvPr id="345" name="Freeform 133"/>
              <p:cNvSpPr>
                <a:spLocks/>
              </p:cNvSpPr>
              <p:nvPr/>
            </p:nvSpPr>
            <p:spPr bwMode="auto">
              <a:xfrm>
                <a:off x="30464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6" name="Freeform 134"/>
              <p:cNvSpPr>
                <a:spLocks noEditPoints="1"/>
              </p:cNvSpPr>
              <p:nvPr/>
            </p:nvSpPr>
            <p:spPr bwMode="auto">
              <a:xfrm>
                <a:off x="3079759" y="4935394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7" name="Freeform 135"/>
              <p:cNvSpPr>
                <a:spLocks/>
              </p:cNvSpPr>
              <p:nvPr/>
            </p:nvSpPr>
            <p:spPr bwMode="auto">
              <a:xfrm>
                <a:off x="31226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8" name="Freeform 136"/>
              <p:cNvSpPr>
                <a:spLocks noEditPoints="1"/>
              </p:cNvSpPr>
              <p:nvPr/>
            </p:nvSpPr>
            <p:spPr bwMode="auto">
              <a:xfrm>
                <a:off x="3041659" y="4995719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9" name="Freeform 137"/>
              <p:cNvSpPr>
                <a:spLocks/>
              </p:cNvSpPr>
              <p:nvPr/>
            </p:nvSpPr>
            <p:spPr bwMode="auto">
              <a:xfrm>
                <a:off x="3084522" y="4995719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0" name="Freeform 138"/>
              <p:cNvSpPr>
                <a:spLocks noEditPoints="1"/>
              </p:cNvSpPr>
              <p:nvPr/>
            </p:nvSpPr>
            <p:spPr bwMode="auto">
              <a:xfrm>
                <a:off x="3117859" y="4995719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4" name="Freeform 142"/>
              <p:cNvSpPr>
                <a:spLocks/>
              </p:cNvSpPr>
              <p:nvPr/>
            </p:nvSpPr>
            <p:spPr bwMode="auto">
              <a:xfrm>
                <a:off x="3195647" y="4935394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5" name="Freeform 143"/>
              <p:cNvSpPr>
                <a:spLocks noEditPoints="1"/>
              </p:cNvSpPr>
              <p:nvPr/>
            </p:nvSpPr>
            <p:spPr bwMode="auto">
              <a:xfrm>
                <a:off x="3194059" y="4995719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7" name="Freeform 145"/>
              <p:cNvSpPr>
                <a:spLocks noEditPoints="1"/>
              </p:cNvSpPr>
              <p:nvPr/>
            </p:nvSpPr>
            <p:spPr bwMode="auto">
              <a:xfrm>
                <a:off x="3152784" y="4935394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8" name="Freeform 146"/>
              <p:cNvSpPr>
                <a:spLocks/>
              </p:cNvSpPr>
              <p:nvPr/>
            </p:nvSpPr>
            <p:spPr bwMode="auto">
              <a:xfrm>
                <a:off x="3157547" y="4995719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382" name="Freeform 193"/>
            <p:cNvSpPr>
              <a:spLocks noEditPoints="1"/>
            </p:cNvSpPr>
            <p:nvPr/>
          </p:nvSpPr>
          <p:spPr bwMode="auto">
            <a:xfrm>
              <a:off x="1767583" y="4589477"/>
              <a:ext cx="155575" cy="182563"/>
            </a:xfrm>
            <a:custGeom>
              <a:avLst/>
              <a:gdLst>
                <a:gd name="T0" fmla="*/ 35 w 70"/>
                <a:gd name="T1" fmla="*/ 4 h 82"/>
                <a:gd name="T2" fmla="*/ 64 w 70"/>
                <a:gd name="T3" fmla="*/ 12 h 82"/>
                <a:gd name="T4" fmla="*/ 35 w 70"/>
                <a:gd name="T5" fmla="*/ 20 h 82"/>
                <a:gd name="T6" fmla="*/ 6 w 70"/>
                <a:gd name="T7" fmla="*/ 12 h 82"/>
                <a:gd name="T8" fmla="*/ 35 w 70"/>
                <a:gd name="T9" fmla="*/ 4 h 82"/>
                <a:gd name="T10" fmla="*/ 35 w 70"/>
                <a:gd name="T11" fmla="*/ 0 h 82"/>
                <a:gd name="T12" fmla="*/ 21 w 70"/>
                <a:gd name="T13" fmla="*/ 1 h 82"/>
                <a:gd name="T14" fmla="*/ 10 w 70"/>
                <a:gd name="T15" fmla="*/ 4 h 82"/>
                <a:gd name="T16" fmla="*/ 3 w 70"/>
                <a:gd name="T17" fmla="*/ 8 h 82"/>
                <a:gd name="T18" fmla="*/ 1 w 70"/>
                <a:gd name="T19" fmla="*/ 11 h 82"/>
                <a:gd name="T20" fmla="*/ 0 w 70"/>
                <a:gd name="T21" fmla="*/ 14 h 82"/>
                <a:gd name="T22" fmla="*/ 0 w 70"/>
                <a:gd name="T23" fmla="*/ 69 h 82"/>
                <a:gd name="T24" fmla="*/ 1 w 70"/>
                <a:gd name="T25" fmla="*/ 71 h 82"/>
                <a:gd name="T26" fmla="*/ 3 w 70"/>
                <a:gd name="T27" fmla="*/ 74 h 82"/>
                <a:gd name="T28" fmla="*/ 10 w 70"/>
                <a:gd name="T29" fmla="*/ 78 h 82"/>
                <a:gd name="T30" fmla="*/ 21 w 70"/>
                <a:gd name="T31" fmla="*/ 81 h 82"/>
                <a:gd name="T32" fmla="*/ 35 w 70"/>
                <a:gd name="T33" fmla="*/ 82 h 82"/>
                <a:gd name="T34" fmla="*/ 60 w 70"/>
                <a:gd name="T35" fmla="*/ 78 h 82"/>
                <a:gd name="T36" fmla="*/ 67 w 70"/>
                <a:gd name="T37" fmla="*/ 74 h 82"/>
                <a:gd name="T38" fmla="*/ 69 w 70"/>
                <a:gd name="T39" fmla="*/ 71 h 82"/>
                <a:gd name="T40" fmla="*/ 70 w 70"/>
                <a:gd name="T41" fmla="*/ 69 h 82"/>
                <a:gd name="T42" fmla="*/ 70 w 70"/>
                <a:gd name="T43" fmla="*/ 14 h 82"/>
                <a:gd name="T44" fmla="*/ 67 w 70"/>
                <a:gd name="T45" fmla="*/ 8 h 82"/>
                <a:gd name="T46" fmla="*/ 60 w 70"/>
                <a:gd name="T47" fmla="*/ 4 h 82"/>
                <a:gd name="T48" fmla="*/ 49 w 70"/>
                <a:gd name="T49" fmla="*/ 1 h 82"/>
                <a:gd name="T50" fmla="*/ 35 w 70"/>
                <a:gd name="T5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82">
                  <a:moveTo>
                    <a:pt x="35" y="4"/>
                  </a:moveTo>
                  <a:cubicBezTo>
                    <a:pt x="51" y="4"/>
                    <a:pt x="64" y="8"/>
                    <a:pt x="64" y="12"/>
                  </a:cubicBezTo>
                  <a:cubicBezTo>
                    <a:pt x="64" y="17"/>
                    <a:pt x="51" y="20"/>
                    <a:pt x="35" y="20"/>
                  </a:cubicBezTo>
                  <a:cubicBezTo>
                    <a:pt x="19" y="20"/>
                    <a:pt x="6" y="17"/>
                    <a:pt x="6" y="12"/>
                  </a:cubicBezTo>
                  <a:cubicBezTo>
                    <a:pt x="6" y="8"/>
                    <a:pt x="19" y="4"/>
                    <a:pt x="35" y="4"/>
                  </a:cubicBezTo>
                  <a:close/>
                  <a:moveTo>
                    <a:pt x="3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6" y="82"/>
                    <a:pt x="30" y="82"/>
                    <a:pt x="35" y="82"/>
                  </a:cubicBezTo>
                  <a:cubicBezTo>
                    <a:pt x="45" y="82"/>
                    <a:pt x="53" y="81"/>
                    <a:pt x="60" y="78"/>
                  </a:cubicBezTo>
                  <a:cubicBezTo>
                    <a:pt x="63" y="77"/>
                    <a:pt x="66" y="76"/>
                    <a:pt x="67" y="74"/>
                  </a:cubicBezTo>
                  <a:cubicBezTo>
                    <a:pt x="68" y="73"/>
                    <a:pt x="69" y="72"/>
                    <a:pt x="69" y="71"/>
                  </a:cubicBezTo>
                  <a:cubicBezTo>
                    <a:pt x="70" y="71"/>
                    <a:pt x="70" y="70"/>
                    <a:pt x="70" y="69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2"/>
                    <a:pt x="69" y="10"/>
                    <a:pt x="67" y="8"/>
                  </a:cubicBezTo>
                  <a:cubicBezTo>
                    <a:pt x="66" y="7"/>
                    <a:pt x="63" y="5"/>
                    <a:pt x="60" y="4"/>
                  </a:cubicBezTo>
                  <a:cubicBezTo>
                    <a:pt x="57" y="3"/>
                    <a:pt x="53" y="2"/>
                    <a:pt x="49" y="1"/>
                  </a:cubicBezTo>
                  <a:cubicBezTo>
                    <a:pt x="45" y="0"/>
                    <a:pt x="40" y="0"/>
                    <a:pt x="35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33597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986846" y="1483559"/>
            <a:ext cx="4176514" cy="4638029"/>
            <a:chOff x="7830087" y="1454603"/>
            <a:chExt cx="4094993" cy="4547502"/>
          </a:xfrm>
        </p:grpSpPr>
        <p:sp>
          <p:nvSpPr>
            <p:cNvPr id="8" name="TextBox 7"/>
            <p:cNvSpPr txBox="1"/>
            <p:nvPr/>
          </p:nvSpPr>
          <p:spPr>
            <a:xfrm>
              <a:off x="896318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Manage less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0087" y="1454603"/>
              <a:ext cx="4094993" cy="4094993"/>
            </a:xfrm>
            <a:prstGeom prst="rect">
              <a:avLst/>
            </a:prstGeom>
          </p:spPr>
        </p:pic>
      </p:grpSp>
      <p:grpSp>
        <p:nvGrpSpPr>
          <p:cNvPr id="172" name="Group 171"/>
          <p:cNvGrpSpPr/>
          <p:nvPr/>
        </p:nvGrpSpPr>
        <p:grpSpPr>
          <a:xfrm>
            <a:off x="1001067" y="1676486"/>
            <a:ext cx="3354818" cy="4289669"/>
            <a:chOff x="980663" y="1643764"/>
            <a:chExt cx="3289336" cy="4205941"/>
          </a:xfrm>
        </p:grpSpPr>
        <p:sp>
          <p:nvSpPr>
            <p:cNvPr id="6" name="TextBox 5"/>
            <p:cNvSpPr txBox="1"/>
            <p:nvPr/>
          </p:nvSpPr>
          <p:spPr>
            <a:xfrm>
              <a:off x="1613240" y="5249514"/>
              <a:ext cx="2180183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Micro-pricing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663" y="1643764"/>
              <a:ext cx="3289336" cy="3289336"/>
            </a:xfrm>
            <a:prstGeom prst="rect">
              <a:avLst/>
            </a:prstGeom>
          </p:spPr>
        </p:pic>
      </p:grpSp>
      <p:grpSp>
        <p:nvGrpSpPr>
          <p:cNvPr id="173" name="Group 172"/>
          <p:cNvGrpSpPr/>
          <p:nvPr/>
        </p:nvGrpSpPr>
        <p:grpSpPr>
          <a:xfrm>
            <a:off x="5556022" y="1861969"/>
            <a:ext cx="1907303" cy="4259621"/>
            <a:chOff x="5446713" y="1825626"/>
            <a:chExt cx="1870076" cy="4176479"/>
          </a:xfrm>
        </p:grpSpPr>
        <p:sp>
          <p:nvSpPr>
            <p:cNvPr id="7" name="TextBox 6"/>
            <p:cNvSpPr txBox="1"/>
            <p:nvPr/>
          </p:nvSpPr>
          <p:spPr>
            <a:xfrm>
              <a:off x="546390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Ease of scale</a:t>
              </a: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757863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60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60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6086476" y="1825626"/>
              <a:ext cx="574675" cy="657225"/>
            </a:xfrm>
            <a:custGeom>
              <a:avLst/>
              <a:gdLst>
                <a:gd name="T0" fmla="*/ 362 w 362"/>
                <a:gd name="T1" fmla="*/ 409 h 414"/>
                <a:gd name="T2" fmla="*/ 2 w 362"/>
                <a:gd name="T3" fmla="*/ 414 h 414"/>
                <a:gd name="T4" fmla="*/ 0 w 362"/>
                <a:gd name="T5" fmla="*/ 3 h 414"/>
                <a:gd name="T6" fmla="*/ 359 w 362"/>
                <a:gd name="T7" fmla="*/ 0 h 414"/>
                <a:gd name="T8" fmla="*/ 362 w 362"/>
                <a:gd name="T9" fmla="*/ 409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414">
                  <a:moveTo>
                    <a:pt x="362" y="409"/>
                  </a:moveTo>
                  <a:lnTo>
                    <a:pt x="2" y="414"/>
                  </a:lnTo>
                  <a:lnTo>
                    <a:pt x="0" y="3"/>
                  </a:lnTo>
                  <a:lnTo>
                    <a:pt x="359" y="0"/>
                  </a:lnTo>
                  <a:lnTo>
                    <a:pt x="362" y="40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6403976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59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59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5607051" y="2479676"/>
              <a:ext cx="768350" cy="2136775"/>
            </a:xfrm>
            <a:prstGeom prst="rect">
              <a:avLst/>
            </a:pr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5683251" y="2557463"/>
              <a:ext cx="617538" cy="19272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5718176" y="2600326"/>
              <a:ext cx="546100" cy="1397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5740401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576897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580072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583247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3" name="Rectangle 15"/>
            <p:cNvSpPr>
              <a:spLocks noChangeArrowheads="1"/>
            </p:cNvSpPr>
            <p:nvPr/>
          </p:nvSpPr>
          <p:spPr bwMode="auto">
            <a:xfrm>
              <a:off x="586422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5892801" y="2622551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6181726" y="2651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5718176" y="2779713"/>
              <a:ext cx="546100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5740401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576897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580072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0" name="Rectangle 22"/>
            <p:cNvSpPr>
              <a:spLocks noChangeArrowheads="1"/>
            </p:cNvSpPr>
            <p:nvPr/>
          </p:nvSpPr>
          <p:spPr bwMode="auto">
            <a:xfrm>
              <a:off x="583247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1" name="Rectangle 23"/>
            <p:cNvSpPr>
              <a:spLocks noChangeArrowheads="1"/>
            </p:cNvSpPr>
            <p:nvPr/>
          </p:nvSpPr>
          <p:spPr bwMode="auto">
            <a:xfrm>
              <a:off x="586422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" name="Rectangle 24"/>
            <p:cNvSpPr>
              <a:spLocks noChangeArrowheads="1"/>
            </p:cNvSpPr>
            <p:nvPr/>
          </p:nvSpPr>
          <p:spPr bwMode="auto">
            <a:xfrm>
              <a:off x="5892801" y="280352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6181726" y="283210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5718176" y="295751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5" name="Rectangle 27"/>
            <p:cNvSpPr>
              <a:spLocks noChangeArrowheads="1"/>
            </p:cNvSpPr>
            <p:nvPr/>
          </p:nvSpPr>
          <p:spPr bwMode="auto">
            <a:xfrm>
              <a:off x="5740401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576897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Rectangle 29"/>
            <p:cNvSpPr>
              <a:spLocks noChangeArrowheads="1"/>
            </p:cNvSpPr>
            <p:nvPr/>
          </p:nvSpPr>
          <p:spPr bwMode="auto">
            <a:xfrm>
              <a:off x="580072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8" name="Rectangle 30"/>
            <p:cNvSpPr>
              <a:spLocks noChangeArrowheads="1"/>
            </p:cNvSpPr>
            <p:nvPr/>
          </p:nvSpPr>
          <p:spPr bwMode="auto">
            <a:xfrm>
              <a:off x="583247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586422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0" name="Rectangle 32"/>
            <p:cNvSpPr>
              <a:spLocks noChangeArrowheads="1"/>
            </p:cNvSpPr>
            <p:nvPr/>
          </p:nvSpPr>
          <p:spPr bwMode="auto">
            <a:xfrm>
              <a:off x="5892801" y="2982913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1" name="Oval 33"/>
            <p:cNvSpPr>
              <a:spLocks noChangeArrowheads="1"/>
            </p:cNvSpPr>
            <p:nvPr/>
          </p:nvSpPr>
          <p:spPr bwMode="auto">
            <a:xfrm>
              <a:off x="6181726" y="301148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2" name="Rectangle 34"/>
            <p:cNvSpPr>
              <a:spLocks noChangeArrowheads="1"/>
            </p:cNvSpPr>
            <p:nvPr/>
          </p:nvSpPr>
          <p:spPr bwMode="auto">
            <a:xfrm>
              <a:off x="5718176" y="3140076"/>
              <a:ext cx="546100" cy="1381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5740401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4" name="Rectangle 36"/>
            <p:cNvSpPr>
              <a:spLocks noChangeArrowheads="1"/>
            </p:cNvSpPr>
            <p:nvPr/>
          </p:nvSpPr>
          <p:spPr bwMode="auto">
            <a:xfrm>
              <a:off x="576897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5" name="Rectangle 37"/>
            <p:cNvSpPr>
              <a:spLocks noChangeArrowheads="1"/>
            </p:cNvSpPr>
            <p:nvPr/>
          </p:nvSpPr>
          <p:spPr bwMode="auto">
            <a:xfrm>
              <a:off x="580072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6" name="Rectangle 38"/>
            <p:cNvSpPr>
              <a:spLocks noChangeArrowheads="1"/>
            </p:cNvSpPr>
            <p:nvPr/>
          </p:nvSpPr>
          <p:spPr bwMode="auto">
            <a:xfrm>
              <a:off x="583247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Rectangle 39"/>
            <p:cNvSpPr>
              <a:spLocks noChangeArrowheads="1"/>
            </p:cNvSpPr>
            <p:nvPr/>
          </p:nvSpPr>
          <p:spPr bwMode="auto">
            <a:xfrm>
              <a:off x="586422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Rectangle 40"/>
            <p:cNvSpPr>
              <a:spLocks noChangeArrowheads="1"/>
            </p:cNvSpPr>
            <p:nvPr/>
          </p:nvSpPr>
          <p:spPr bwMode="auto">
            <a:xfrm>
              <a:off x="5892801" y="3160713"/>
              <a:ext cx="19050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Oval 41"/>
            <p:cNvSpPr>
              <a:spLocks noChangeArrowheads="1"/>
            </p:cNvSpPr>
            <p:nvPr/>
          </p:nvSpPr>
          <p:spPr bwMode="auto">
            <a:xfrm>
              <a:off x="6181726" y="3189288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5718176" y="33178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5740401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576897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580072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583247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586422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Rectangle 48"/>
            <p:cNvSpPr>
              <a:spLocks noChangeArrowheads="1"/>
            </p:cNvSpPr>
            <p:nvPr/>
          </p:nvSpPr>
          <p:spPr bwMode="auto">
            <a:xfrm>
              <a:off x="5892801" y="3343276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7" name="Oval 49"/>
            <p:cNvSpPr>
              <a:spLocks noChangeArrowheads="1"/>
            </p:cNvSpPr>
            <p:nvPr/>
          </p:nvSpPr>
          <p:spPr bwMode="auto">
            <a:xfrm>
              <a:off x="6181726" y="3371851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Rectangle 50"/>
            <p:cNvSpPr>
              <a:spLocks noChangeArrowheads="1"/>
            </p:cNvSpPr>
            <p:nvPr/>
          </p:nvSpPr>
          <p:spPr bwMode="auto">
            <a:xfrm>
              <a:off x="5718176" y="34956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Rectangle 51"/>
            <p:cNvSpPr>
              <a:spLocks noChangeArrowheads="1"/>
            </p:cNvSpPr>
            <p:nvPr/>
          </p:nvSpPr>
          <p:spPr bwMode="auto">
            <a:xfrm>
              <a:off x="5740401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576897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580072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583247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586422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Rectangle 56"/>
            <p:cNvSpPr>
              <a:spLocks noChangeArrowheads="1"/>
            </p:cNvSpPr>
            <p:nvPr/>
          </p:nvSpPr>
          <p:spPr bwMode="auto">
            <a:xfrm>
              <a:off x="5892801" y="352107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Oval 57"/>
            <p:cNvSpPr>
              <a:spLocks noChangeArrowheads="1"/>
            </p:cNvSpPr>
            <p:nvPr/>
          </p:nvSpPr>
          <p:spPr bwMode="auto">
            <a:xfrm>
              <a:off x="6181726" y="354965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auto">
            <a:xfrm>
              <a:off x="5718176" y="367506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Rectangle 59"/>
            <p:cNvSpPr>
              <a:spLocks noChangeArrowheads="1"/>
            </p:cNvSpPr>
            <p:nvPr/>
          </p:nvSpPr>
          <p:spPr bwMode="auto">
            <a:xfrm>
              <a:off x="5740401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Rectangle 60"/>
            <p:cNvSpPr>
              <a:spLocks noChangeArrowheads="1"/>
            </p:cNvSpPr>
            <p:nvPr/>
          </p:nvSpPr>
          <p:spPr bwMode="auto">
            <a:xfrm>
              <a:off x="576897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Rectangle 61"/>
            <p:cNvSpPr>
              <a:spLocks noChangeArrowheads="1"/>
            </p:cNvSpPr>
            <p:nvPr/>
          </p:nvSpPr>
          <p:spPr bwMode="auto">
            <a:xfrm>
              <a:off x="580072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Rectangle 62"/>
            <p:cNvSpPr>
              <a:spLocks noChangeArrowheads="1"/>
            </p:cNvSpPr>
            <p:nvPr/>
          </p:nvSpPr>
          <p:spPr bwMode="auto">
            <a:xfrm>
              <a:off x="583247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Rectangle 63"/>
            <p:cNvSpPr>
              <a:spLocks noChangeArrowheads="1"/>
            </p:cNvSpPr>
            <p:nvPr/>
          </p:nvSpPr>
          <p:spPr bwMode="auto">
            <a:xfrm>
              <a:off x="586422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Rectangle 64"/>
            <p:cNvSpPr>
              <a:spLocks noChangeArrowheads="1"/>
            </p:cNvSpPr>
            <p:nvPr/>
          </p:nvSpPr>
          <p:spPr bwMode="auto">
            <a:xfrm>
              <a:off x="5892801" y="3700463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Oval 65"/>
            <p:cNvSpPr>
              <a:spLocks noChangeArrowheads="1"/>
            </p:cNvSpPr>
            <p:nvPr/>
          </p:nvSpPr>
          <p:spPr bwMode="auto">
            <a:xfrm>
              <a:off x="6181726" y="372903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Rectangle 66"/>
            <p:cNvSpPr>
              <a:spLocks noChangeArrowheads="1"/>
            </p:cNvSpPr>
            <p:nvPr/>
          </p:nvSpPr>
          <p:spPr bwMode="auto">
            <a:xfrm>
              <a:off x="6418263" y="2794001"/>
              <a:ext cx="655638" cy="1512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Rectangle 67"/>
            <p:cNvSpPr>
              <a:spLocks noChangeArrowheads="1"/>
            </p:cNvSpPr>
            <p:nvPr/>
          </p:nvSpPr>
          <p:spPr bwMode="auto">
            <a:xfrm>
              <a:off x="6464301" y="2832101"/>
              <a:ext cx="563563" cy="13811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Rectangle 68"/>
            <p:cNvSpPr>
              <a:spLocks noChangeArrowheads="1"/>
            </p:cNvSpPr>
            <p:nvPr/>
          </p:nvSpPr>
          <p:spPr bwMode="auto">
            <a:xfrm>
              <a:off x="6499226" y="28717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Rectangle 69"/>
            <p:cNvSpPr>
              <a:spLocks noChangeArrowheads="1"/>
            </p:cNvSpPr>
            <p:nvPr/>
          </p:nvSpPr>
          <p:spPr bwMode="auto">
            <a:xfrm>
              <a:off x="6521451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655002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Rectangle 71"/>
            <p:cNvSpPr>
              <a:spLocks noChangeArrowheads="1"/>
            </p:cNvSpPr>
            <p:nvPr/>
          </p:nvSpPr>
          <p:spPr bwMode="auto">
            <a:xfrm>
              <a:off x="658177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Rectangle 72"/>
            <p:cNvSpPr>
              <a:spLocks noChangeArrowheads="1"/>
            </p:cNvSpPr>
            <p:nvPr/>
          </p:nvSpPr>
          <p:spPr bwMode="auto">
            <a:xfrm>
              <a:off x="6613526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Rectangle 73"/>
            <p:cNvSpPr>
              <a:spLocks noChangeArrowheads="1"/>
            </p:cNvSpPr>
            <p:nvPr/>
          </p:nvSpPr>
          <p:spPr bwMode="auto">
            <a:xfrm>
              <a:off x="6646863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Rectangle 74"/>
            <p:cNvSpPr>
              <a:spLocks noChangeArrowheads="1"/>
            </p:cNvSpPr>
            <p:nvPr/>
          </p:nvSpPr>
          <p:spPr bwMode="auto">
            <a:xfrm>
              <a:off x="6675438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Oval 75"/>
            <p:cNvSpPr>
              <a:spLocks noChangeArrowheads="1"/>
            </p:cNvSpPr>
            <p:nvPr/>
          </p:nvSpPr>
          <p:spPr bwMode="auto">
            <a:xfrm>
              <a:off x="6910388" y="292576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Rectangle 76"/>
            <p:cNvSpPr>
              <a:spLocks noChangeArrowheads="1"/>
            </p:cNvSpPr>
            <p:nvPr/>
          </p:nvSpPr>
          <p:spPr bwMode="auto">
            <a:xfrm>
              <a:off x="6499226" y="30495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5" name="Rectangle 77"/>
            <p:cNvSpPr>
              <a:spLocks noChangeArrowheads="1"/>
            </p:cNvSpPr>
            <p:nvPr/>
          </p:nvSpPr>
          <p:spPr bwMode="auto">
            <a:xfrm>
              <a:off x="6521451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6" name="Rectangle 78"/>
            <p:cNvSpPr>
              <a:spLocks noChangeArrowheads="1"/>
            </p:cNvSpPr>
            <p:nvPr/>
          </p:nvSpPr>
          <p:spPr bwMode="auto">
            <a:xfrm>
              <a:off x="655002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7" name="Rectangle 79"/>
            <p:cNvSpPr>
              <a:spLocks noChangeArrowheads="1"/>
            </p:cNvSpPr>
            <p:nvPr/>
          </p:nvSpPr>
          <p:spPr bwMode="auto">
            <a:xfrm>
              <a:off x="658177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8" name="Rectangle 80"/>
            <p:cNvSpPr>
              <a:spLocks noChangeArrowheads="1"/>
            </p:cNvSpPr>
            <p:nvPr/>
          </p:nvSpPr>
          <p:spPr bwMode="auto">
            <a:xfrm>
              <a:off x="6613526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9" name="Rectangle 81"/>
            <p:cNvSpPr>
              <a:spLocks noChangeArrowheads="1"/>
            </p:cNvSpPr>
            <p:nvPr/>
          </p:nvSpPr>
          <p:spPr bwMode="auto">
            <a:xfrm>
              <a:off x="6646863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0" name="Rectangle 82"/>
            <p:cNvSpPr>
              <a:spLocks noChangeArrowheads="1"/>
            </p:cNvSpPr>
            <p:nvPr/>
          </p:nvSpPr>
          <p:spPr bwMode="auto">
            <a:xfrm>
              <a:off x="6675438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1" name="Oval 83"/>
            <p:cNvSpPr>
              <a:spLocks noChangeArrowheads="1"/>
            </p:cNvSpPr>
            <p:nvPr/>
          </p:nvSpPr>
          <p:spPr bwMode="auto">
            <a:xfrm>
              <a:off x="6910388" y="3103563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2" name="Rectangle 84"/>
            <p:cNvSpPr>
              <a:spLocks noChangeArrowheads="1"/>
            </p:cNvSpPr>
            <p:nvPr/>
          </p:nvSpPr>
          <p:spPr bwMode="auto">
            <a:xfrm>
              <a:off x="6499226" y="32321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3" name="Rectangle 85"/>
            <p:cNvSpPr>
              <a:spLocks noChangeArrowheads="1"/>
            </p:cNvSpPr>
            <p:nvPr/>
          </p:nvSpPr>
          <p:spPr bwMode="auto">
            <a:xfrm>
              <a:off x="6521451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4" name="Rectangle 86"/>
            <p:cNvSpPr>
              <a:spLocks noChangeArrowheads="1"/>
            </p:cNvSpPr>
            <p:nvPr/>
          </p:nvSpPr>
          <p:spPr bwMode="auto">
            <a:xfrm>
              <a:off x="655002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5" name="Rectangle 87"/>
            <p:cNvSpPr>
              <a:spLocks noChangeArrowheads="1"/>
            </p:cNvSpPr>
            <p:nvPr/>
          </p:nvSpPr>
          <p:spPr bwMode="auto">
            <a:xfrm>
              <a:off x="658177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6" name="Rectangle 88"/>
            <p:cNvSpPr>
              <a:spLocks noChangeArrowheads="1"/>
            </p:cNvSpPr>
            <p:nvPr/>
          </p:nvSpPr>
          <p:spPr bwMode="auto">
            <a:xfrm>
              <a:off x="6613526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7" name="Rectangle 89"/>
            <p:cNvSpPr>
              <a:spLocks noChangeArrowheads="1"/>
            </p:cNvSpPr>
            <p:nvPr/>
          </p:nvSpPr>
          <p:spPr bwMode="auto">
            <a:xfrm>
              <a:off x="6646863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8" name="Rectangle 90"/>
            <p:cNvSpPr>
              <a:spLocks noChangeArrowheads="1"/>
            </p:cNvSpPr>
            <p:nvPr/>
          </p:nvSpPr>
          <p:spPr bwMode="auto">
            <a:xfrm>
              <a:off x="6675438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9" name="Oval 91"/>
            <p:cNvSpPr>
              <a:spLocks noChangeArrowheads="1"/>
            </p:cNvSpPr>
            <p:nvPr/>
          </p:nvSpPr>
          <p:spPr bwMode="auto">
            <a:xfrm>
              <a:off x="6910388" y="3286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0" name="Rectangle 92"/>
            <p:cNvSpPr>
              <a:spLocks noChangeArrowheads="1"/>
            </p:cNvSpPr>
            <p:nvPr/>
          </p:nvSpPr>
          <p:spPr bwMode="auto">
            <a:xfrm>
              <a:off x="6499226" y="34099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1" name="Rectangle 93"/>
            <p:cNvSpPr>
              <a:spLocks noChangeArrowheads="1"/>
            </p:cNvSpPr>
            <p:nvPr/>
          </p:nvSpPr>
          <p:spPr bwMode="auto">
            <a:xfrm>
              <a:off x="6521451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2" name="Rectangle 94"/>
            <p:cNvSpPr>
              <a:spLocks noChangeArrowheads="1"/>
            </p:cNvSpPr>
            <p:nvPr/>
          </p:nvSpPr>
          <p:spPr bwMode="auto">
            <a:xfrm>
              <a:off x="655002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3" name="Rectangle 95"/>
            <p:cNvSpPr>
              <a:spLocks noChangeArrowheads="1"/>
            </p:cNvSpPr>
            <p:nvPr/>
          </p:nvSpPr>
          <p:spPr bwMode="auto">
            <a:xfrm>
              <a:off x="658177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4" name="Rectangle 96"/>
            <p:cNvSpPr>
              <a:spLocks noChangeArrowheads="1"/>
            </p:cNvSpPr>
            <p:nvPr/>
          </p:nvSpPr>
          <p:spPr bwMode="auto">
            <a:xfrm>
              <a:off x="6613526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5" name="Rectangle 97"/>
            <p:cNvSpPr>
              <a:spLocks noChangeArrowheads="1"/>
            </p:cNvSpPr>
            <p:nvPr/>
          </p:nvSpPr>
          <p:spPr bwMode="auto">
            <a:xfrm>
              <a:off x="6646863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6" name="Rectangle 98"/>
            <p:cNvSpPr>
              <a:spLocks noChangeArrowheads="1"/>
            </p:cNvSpPr>
            <p:nvPr/>
          </p:nvSpPr>
          <p:spPr bwMode="auto">
            <a:xfrm>
              <a:off x="6675438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7" name="Oval 99"/>
            <p:cNvSpPr>
              <a:spLocks noChangeArrowheads="1"/>
            </p:cNvSpPr>
            <p:nvPr/>
          </p:nvSpPr>
          <p:spPr bwMode="auto">
            <a:xfrm>
              <a:off x="6910388" y="3463926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8" name="Rectangle 100"/>
            <p:cNvSpPr>
              <a:spLocks noChangeArrowheads="1"/>
            </p:cNvSpPr>
            <p:nvPr/>
          </p:nvSpPr>
          <p:spPr bwMode="auto">
            <a:xfrm>
              <a:off x="6499226" y="358933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9" name="Rectangle 101"/>
            <p:cNvSpPr>
              <a:spLocks noChangeArrowheads="1"/>
            </p:cNvSpPr>
            <p:nvPr/>
          </p:nvSpPr>
          <p:spPr bwMode="auto">
            <a:xfrm>
              <a:off x="6521451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0" name="Rectangle 102"/>
            <p:cNvSpPr>
              <a:spLocks noChangeArrowheads="1"/>
            </p:cNvSpPr>
            <p:nvPr/>
          </p:nvSpPr>
          <p:spPr bwMode="auto">
            <a:xfrm>
              <a:off x="655002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1" name="Rectangle 103"/>
            <p:cNvSpPr>
              <a:spLocks noChangeArrowheads="1"/>
            </p:cNvSpPr>
            <p:nvPr/>
          </p:nvSpPr>
          <p:spPr bwMode="auto">
            <a:xfrm>
              <a:off x="658177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2" name="Rectangle 104"/>
            <p:cNvSpPr>
              <a:spLocks noChangeArrowheads="1"/>
            </p:cNvSpPr>
            <p:nvPr/>
          </p:nvSpPr>
          <p:spPr bwMode="auto">
            <a:xfrm>
              <a:off x="6613526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3" name="Rectangle 105"/>
            <p:cNvSpPr>
              <a:spLocks noChangeArrowheads="1"/>
            </p:cNvSpPr>
            <p:nvPr/>
          </p:nvSpPr>
          <p:spPr bwMode="auto">
            <a:xfrm>
              <a:off x="6646863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4" name="Rectangle 106"/>
            <p:cNvSpPr>
              <a:spLocks noChangeArrowheads="1"/>
            </p:cNvSpPr>
            <p:nvPr/>
          </p:nvSpPr>
          <p:spPr bwMode="auto">
            <a:xfrm>
              <a:off x="6675438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5" name="Oval 107"/>
            <p:cNvSpPr>
              <a:spLocks noChangeArrowheads="1"/>
            </p:cNvSpPr>
            <p:nvPr/>
          </p:nvSpPr>
          <p:spPr bwMode="auto">
            <a:xfrm>
              <a:off x="6910388" y="364331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6" name="Rectangle 108"/>
            <p:cNvSpPr>
              <a:spLocks noChangeArrowheads="1"/>
            </p:cNvSpPr>
            <p:nvPr/>
          </p:nvSpPr>
          <p:spPr bwMode="auto">
            <a:xfrm>
              <a:off x="6499226" y="3771901"/>
              <a:ext cx="493713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2" name="Rectangle 124"/>
            <p:cNvSpPr>
              <a:spLocks noChangeArrowheads="1"/>
            </p:cNvSpPr>
            <p:nvPr/>
          </p:nvSpPr>
          <p:spPr bwMode="auto">
            <a:xfrm>
              <a:off x="6418263" y="2257426"/>
              <a:ext cx="481013" cy="493713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3" name="Rectangle 125"/>
            <p:cNvSpPr>
              <a:spLocks noChangeArrowheads="1"/>
            </p:cNvSpPr>
            <p:nvPr/>
          </p:nvSpPr>
          <p:spPr bwMode="auto">
            <a:xfrm>
              <a:off x="6453188" y="2286001"/>
              <a:ext cx="411163" cy="39687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4" name="Rectangle 126"/>
            <p:cNvSpPr>
              <a:spLocks noChangeArrowheads="1"/>
            </p:cNvSpPr>
            <p:nvPr/>
          </p:nvSpPr>
          <p:spPr bwMode="auto">
            <a:xfrm>
              <a:off x="6481763" y="2314576"/>
              <a:ext cx="354013" cy="33655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5" name="Rectangle 127"/>
            <p:cNvSpPr>
              <a:spLocks noChangeArrowheads="1"/>
            </p:cNvSpPr>
            <p:nvPr/>
          </p:nvSpPr>
          <p:spPr bwMode="auto">
            <a:xfrm>
              <a:off x="6496051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6" name="Rectangle 128"/>
            <p:cNvSpPr>
              <a:spLocks noChangeArrowheads="1"/>
            </p:cNvSpPr>
            <p:nvPr/>
          </p:nvSpPr>
          <p:spPr bwMode="auto">
            <a:xfrm>
              <a:off x="6521451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7" name="Rectangle 129"/>
            <p:cNvSpPr>
              <a:spLocks noChangeArrowheads="1"/>
            </p:cNvSpPr>
            <p:nvPr/>
          </p:nvSpPr>
          <p:spPr bwMode="auto">
            <a:xfrm>
              <a:off x="6546851" y="2336801"/>
              <a:ext cx="9525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8" name="Rectangle 130"/>
            <p:cNvSpPr>
              <a:spLocks noChangeArrowheads="1"/>
            </p:cNvSpPr>
            <p:nvPr/>
          </p:nvSpPr>
          <p:spPr bwMode="auto">
            <a:xfrm>
              <a:off x="6570663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9" name="Rectangle 131"/>
            <p:cNvSpPr>
              <a:spLocks noChangeArrowheads="1"/>
            </p:cNvSpPr>
            <p:nvPr/>
          </p:nvSpPr>
          <p:spPr bwMode="auto">
            <a:xfrm>
              <a:off x="65928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0" name="Rectangle 132"/>
            <p:cNvSpPr>
              <a:spLocks noChangeArrowheads="1"/>
            </p:cNvSpPr>
            <p:nvPr/>
          </p:nvSpPr>
          <p:spPr bwMode="auto">
            <a:xfrm>
              <a:off x="66182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1" name="Oval 133"/>
            <p:cNvSpPr>
              <a:spLocks noChangeArrowheads="1"/>
            </p:cNvSpPr>
            <p:nvPr/>
          </p:nvSpPr>
          <p:spPr bwMode="auto">
            <a:xfrm>
              <a:off x="6770688" y="2357438"/>
              <a:ext cx="28575" cy="2857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2" name="Rectangle 134"/>
            <p:cNvSpPr>
              <a:spLocks noChangeArrowheads="1"/>
            </p:cNvSpPr>
            <p:nvPr/>
          </p:nvSpPr>
          <p:spPr bwMode="auto">
            <a:xfrm>
              <a:off x="5486401" y="3429001"/>
              <a:ext cx="1620838" cy="13557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3" name="Freeform 135"/>
            <p:cNvSpPr>
              <a:spLocks/>
            </p:cNvSpPr>
            <p:nvPr/>
          </p:nvSpPr>
          <p:spPr bwMode="auto">
            <a:xfrm>
              <a:off x="5454651" y="3481388"/>
              <a:ext cx="1719263" cy="1296988"/>
            </a:xfrm>
            <a:custGeom>
              <a:avLst/>
              <a:gdLst>
                <a:gd name="T0" fmla="*/ 482 w 482"/>
                <a:gd name="T1" fmla="*/ 10 h 363"/>
                <a:gd name="T2" fmla="*/ 473 w 482"/>
                <a:gd name="T3" fmla="*/ 0 h 363"/>
                <a:gd name="T4" fmla="*/ 9 w 482"/>
                <a:gd name="T5" fmla="*/ 0 h 363"/>
                <a:gd name="T6" fmla="*/ 0 w 482"/>
                <a:gd name="T7" fmla="*/ 10 h 363"/>
                <a:gd name="T8" fmla="*/ 0 w 482"/>
                <a:gd name="T9" fmla="*/ 325 h 363"/>
                <a:gd name="T10" fmla="*/ 9 w 482"/>
                <a:gd name="T11" fmla="*/ 335 h 363"/>
                <a:gd name="T12" fmla="*/ 224 w 482"/>
                <a:gd name="T13" fmla="*/ 335 h 363"/>
                <a:gd name="T14" fmla="*/ 217 w 482"/>
                <a:gd name="T15" fmla="*/ 356 h 363"/>
                <a:gd name="T16" fmla="*/ 174 w 482"/>
                <a:gd name="T17" fmla="*/ 356 h 363"/>
                <a:gd name="T18" fmla="*/ 174 w 482"/>
                <a:gd name="T19" fmla="*/ 363 h 363"/>
                <a:gd name="T20" fmla="*/ 306 w 482"/>
                <a:gd name="T21" fmla="*/ 363 h 363"/>
                <a:gd name="T22" fmla="*/ 306 w 482"/>
                <a:gd name="T23" fmla="*/ 356 h 363"/>
                <a:gd name="T24" fmla="*/ 271 w 482"/>
                <a:gd name="T25" fmla="*/ 356 h 363"/>
                <a:gd name="T26" fmla="*/ 264 w 482"/>
                <a:gd name="T27" fmla="*/ 335 h 363"/>
                <a:gd name="T28" fmla="*/ 473 w 482"/>
                <a:gd name="T29" fmla="*/ 335 h 363"/>
                <a:gd name="T30" fmla="*/ 482 w 482"/>
                <a:gd name="T31" fmla="*/ 325 h 363"/>
                <a:gd name="T32" fmla="*/ 482 w 482"/>
                <a:gd name="T33" fmla="*/ 1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2" h="363">
                  <a:moveTo>
                    <a:pt x="482" y="10"/>
                  </a:moveTo>
                  <a:cubicBezTo>
                    <a:pt x="482" y="4"/>
                    <a:pt x="478" y="0"/>
                    <a:pt x="47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30"/>
                    <a:pt x="4" y="335"/>
                    <a:pt x="9" y="335"/>
                  </a:cubicBezTo>
                  <a:cubicBezTo>
                    <a:pt x="224" y="335"/>
                    <a:pt x="224" y="335"/>
                    <a:pt x="224" y="335"/>
                  </a:cubicBezTo>
                  <a:cubicBezTo>
                    <a:pt x="217" y="356"/>
                    <a:pt x="217" y="356"/>
                    <a:pt x="217" y="356"/>
                  </a:cubicBezTo>
                  <a:cubicBezTo>
                    <a:pt x="174" y="356"/>
                    <a:pt x="174" y="356"/>
                    <a:pt x="174" y="356"/>
                  </a:cubicBezTo>
                  <a:cubicBezTo>
                    <a:pt x="174" y="363"/>
                    <a:pt x="174" y="363"/>
                    <a:pt x="174" y="363"/>
                  </a:cubicBezTo>
                  <a:cubicBezTo>
                    <a:pt x="306" y="363"/>
                    <a:pt x="306" y="363"/>
                    <a:pt x="306" y="363"/>
                  </a:cubicBezTo>
                  <a:cubicBezTo>
                    <a:pt x="306" y="356"/>
                    <a:pt x="306" y="356"/>
                    <a:pt x="306" y="356"/>
                  </a:cubicBezTo>
                  <a:cubicBezTo>
                    <a:pt x="271" y="356"/>
                    <a:pt x="271" y="356"/>
                    <a:pt x="271" y="356"/>
                  </a:cubicBezTo>
                  <a:cubicBezTo>
                    <a:pt x="264" y="335"/>
                    <a:pt x="264" y="335"/>
                    <a:pt x="264" y="335"/>
                  </a:cubicBezTo>
                  <a:cubicBezTo>
                    <a:pt x="473" y="335"/>
                    <a:pt x="473" y="335"/>
                    <a:pt x="473" y="335"/>
                  </a:cubicBezTo>
                  <a:cubicBezTo>
                    <a:pt x="478" y="335"/>
                    <a:pt x="482" y="330"/>
                    <a:pt x="482" y="325"/>
                  </a:cubicBezTo>
                  <a:lnTo>
                    <a:pt x="482" y="1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4" name="Rectangle 136"/>
            <p:cNvSpPr>
              <a:spLocks noChangeArrowheads="1"/>
            </p:cNvSpPr>
            <p:nvPr/>
          </p:nvSpPr>
          <p:spPr bwMode="auto">
            <a:xfrm>
              <a:off x="5492751" y="3524251"/>
              <a:ext cx="1638300" cy="92075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5" name="Freeform 137"/>
            <p:cNvSpPr>
              <a:spLocks/>
            </p:cNvSpPr>
            <p:nvPr/>
          </p:nvSpPr>
          <p:spPr bwMode="auto">
            <a:xfrm>
              <a:off x="5535613" y="4260851"/>
              <a:ext cx="800100" cy="184150"/>
            </a:xfrm>
            <a:custGeom>
              <a:avLst/>
              <a:gdLst>
                <a:gd name="T0" fmla="*/ 138 w 224"/>
                <a:gd name="T1" fmla="*/ 8 h 52"/>
                <a:gd name="T2" fmla="*/ 0 w 224"/>
                <a:gd name="T3" fmla="*/ 52 h 52"/>
                <a:gd name="T4" fmla="*/ 79 w 224"/>
                <a:gd name="T5" fmla="*/ 52 h 52"/>
                <a:gd name="T6" fmla="*/ 224 w 224"/>
                <a:gd name="T7" fmla="*/ 52 h 52"/>
                <a:gd name="T8" fmla="*/ 138 w 224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52">
                  <a:moveTo>
                    <a:pt x="138" y="8"/>
                  </a:moveTo>
                  <a:cubicBezTo>
                    <a:pt x="90" y="0"/>
                    <a:pt x="38" y="14"/>
                    <a:pt x="0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00" y="28"/>
                    <a:pt x="170" y="13"/>
                    <a:pt x="138" y="8"/>
                  </a:cubicBezTo>
                  <a:close/>
                </a:path>
              </a:pathLst>
            </a:custGeom>
            <a:solidFill>
              <a:srgbClr val="79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6" name="Freeform 138"/>
            <p:cNvSpPr>
              <a:spLocks/>
            </p:cNvSpPr>
            <p:nvPr/>
          </p:nvSpPr>
          <p:spPr bwMode="auto">
            <a:xfrm>
              <a:off x="5907088" y="4089401"/>
              <a:ext cx="1223963" cy="355600"/>
            </a:xfrm>
            <a:custGeom>
              <a:avLst/>
              <a:gdLst>
                <a:gd name="T0" fmla="*/ 0 w 343"/>
                <a:gd name="T1" fmla="*/ 100 h 100"/>
                <a:gd name="T2" fmla="*/ 343 w 343"/>
                <a:gd name="T3" fmla="*/ 100 h 100"/>
                <a:gd name="T4" fmla="*/ 343 w 343"/>
                <a:gd name="T5" fmla="*/ 81 h 100"/>
                <a:gd name="T6" fmla="*/ 0 w 343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100">
                  <a:moveTo>
                    <a:pt x="0" y="100"/>
                  </a:moveTo>
                  <a:cubicBezTo>
                    <a:pt x="343" y="100"/>
                    <a:pt x="343" y="100"/>
                    <a:pt x="343" y="100"/>
                  </a:cubicBezTo>
                  <a:cubicBezTo>
                    <a:pt x="343" y="81"/>
                    <a:pt x="343" y="81"/>
                    <a:pt x="343" y="81"/>
                  </a:cubicBezTo>
                  <a:cubicBezTo>
                    <a:pt x="242" y="0"/>
                    <a:pt x="94" y="6"/>
                    <a:pt x="0" y="10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7" name="Freeform 139"/>
            <p:cNvSpPr>
              <a:spLocks/>
            </p:cNvSpPr>
            <p:nvPr/>
          </p:nvSpPr>
          <p:spPr bwMode="auto">
            <a:xfrm>
              <a:off x="6375401" y="4289426"/>
              <a:ext cx="669925" cy="155575"/>
            </a:xfrm>
            <a:custGeom>
              <a:avLst/>
              <a:gdLst>
                <a:gd name="T0" fmla="*/ 116 w 188"/>
                <a:gd name="T1" fmla="*/ 7 h 44"/>
                <a:gd name="T2" fmla="*/ 0 w 188"/>
                <a:gd name="T3" fmla="*/ 44 h 44"/>
                <a:gd name="T4" fmla="*/ 66 w 188"/>
                <a:gd name="T5" fmla="*/ 44 h 44"/>
                <a:gd name="T6" fmla="*/ 188 w 188"/>
                <a:gd name="T7" fmla="*/ 44 h 44"/>
                <a:gd name="T8" fmla="*/ 116 w 188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44">
                  <a:moveTo>
                    <a:pt x="116" y="7"/>
                  </a:moveTo>
                  <a:cubicBezTo>
                    <a:pt x="75" y="0"/>
                    <a:pt x="31" y="12"/>
                    <a:pt x="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68" y="24"/>
                    <a:pt x="142" y="11"/>
                    <a:pt x="116" y="7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0" name="Freeform 152"/>
            <p:cNvSpPr>
              <a:spLocks/>
            </p:cNvSpPr>
            <p:nvPr/>
          </p:nvSpPr>
          <p:spPr bwMode="auto">
            <a:xfrm>
              <a:off x="6892926" y="4821238"/>
              <a:ext cx="177800" cy="88900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1" name="Freeform 153"/>
            <p:cNvSpPr>
              <a:spLocks/>
            </p:cNvSpPr>
            <p:nvPr/>
          </p:nvSpPr>
          <p:spPr bwMode="auto">
            <a:xfrm>
              <a:off x="5492751" y="4813301"/>
              <a:ext cx="1339850" cy="93663"/>
            </a:xfrm>
            <a:custGeom>
              <a:avLst/>
              <a:gdLst>
                <a:gd name="T0" fmla="*/ 844 w 844"/>
                <a:gd name="T1" fmla="*/ 59 h 59"/>
                <a:gd name="T2" fmla="*/ 0 w 844"/>
                <a:gd name="T3" fmla="*/ 59 h 59"/>
                <a:gd name="T4" fmla="*/ 0 w 844"/>
                <a:gd name="T5" fmla="*/ 34 h 59"/>
                <a:gd name="T6" fmla="*/ 88 w 844"/>
                <a:gd name="T7" fmla="*/ 0 h 59"/>
                <a:gd name="T8" fmla="*/ 758 w 844"/>
                <a:gd name="T9" fmla="*/ 0 h 59"/>
                <a:gd name="T10" fmla="*/ 844 w 844"/>
                <a:gd name="T11" fmla="*/ 34 h 59"/>
                <a:gd name="T12" fmla="*/ 844 w 844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59">
                  <a:moveTo>
                    <a:pt x="844" y="59"/>
                  </a:moveTo>
                  <a:lnTo>
                    <a:pt x="0" y="59"/>
                  </a:lnTo>
                  <a:lnTo>
                    <a:pt x="0" y="34"/>
                  </a:lnTo>
                  <a:lnTo>
                    <a:pt x="88" y="0"/>
                  </a:lnTo>
                  <a:lnTo>
                    <a:pt x="758" y="0"/>
                  </a:lnTo>
                  <a:lnTo>
                    <a:pt x="844" y="34"/>
                  </a:lnTo>
                  <a:lnTo>
                    <a:pt x="844" y="59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2" name="Freeform 154"/>
            <p:cNvSpPr>
              <a:spLocks/>
            </p:cNvSpPr>
            <p:nvPr/>
          </p:nvSpPr>
          <p:spPr bwMode="auto">
            <a:xfrm>
              <a:off x="6538913" y="4756151"/>
              <a:ext cx="446088" cy="131763"/>
            </a:xfrm>
            <a:custGeom>
              <a:avLst/>
              <a:gdLst>
                <a:gd name="T0" fmla="*/ 123 w 125"/>
                <a:gd name="T1" fmla="*/ 37 h 37"/>
                <a:gd name="T2" fmla="*/ 0 w 125"/>
                <a:gd name="T3" fmla="*/ 4 h 37"/>
                <a:gd name="T4" fmla="*/ 0 w 125"/>
                <a:gd name="T5" fmla="*/ 0 h 37"/>
                <a:gd name="T6" fmla="*/ 125 w 125"/>
                <a:gd name="T7" fmla="*/ 34 h 37"/>
                <a:gd name="T8" fmla="*/ 123 w 12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23" y="37"/>
                  </a:moveTo>
                  <a:cubicBezTo>
                    <a:pt x="86" y="16"/>
                    <a:pt x="4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"/>
                    <a:pt x="87" y="12"/>
                    <a:pt x="125" y="34"/>
                  </a:cubicBezTo>
                  <a:lnTo>
                    <a:pt x="123" y="37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3" name="Freeform 155"/>
            <p:cNvSpPr>
              <a:spLocks/>
            </p:cNvSpPr>
            <p:nvPr/>
          </p:nvSpPr>
          <p:spPr bwMode="auto">
            <a:xfrm>
              <a:off x="5772151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4" name="Freeform 156"/>
            <p:cNvSpPr>
              <a:spLocks/>
            </p:cNvSpPr>
            <p:nvPr/>
          </p:nvSpPr>
          <p:spPr bwMode="auto">
            <a:xfrm>
              <a:off x="6264276" y="3435351"/>
              <a:ext cx="136525" cy="68263"/>
            </a:xfrm>
            <a:custGeom>
              <a:avLst/>
              <a:gdLst>
                <a:gd name="T0" fmla="*/ 19 w 38"/>
                <a:gd name="T1" fmla="*/ 0 h 19"/>
                <a:gd name="T2" fmla="*/ 0 w 38"/>
                <a:gd name="T3" fmla="*/ 19 h 19"/>
                <a:gd name="T4" fmla="*/ 38 w 38"/>
                <a:gd name="T5" fmla="*/ 19 h 19"/>
                <a:gd name="T6" fmla="*/ 19 w 3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5" name="Freeform 157"/>
            <p:cNvSpPr>
              <a:spLocks/>
            </p:cNvSpPr>
            <p:nvPr/>
          </p:nvSpPr>
          <p:spPr bwMode="auto">
            <a:xfrm>
              <a:off x="6753226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6" name="Freeform 158"/>
            <p:cNvSpPr>
              <a:spLocks/>
            </p:cNvSpPr>
            <p:nvPr/>
          </p:nvSpPr>
          <p:spPr bwMode="auto">
            <a:xfrm>
              <a:off x="5900738" y="2403476"/>
              <a:ext cx="177800" cy="90488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7" name="Freeform 159"/>
            <p:cNvSpPr>
              <a:spLocks/>
            </p:cNvSpPr>
            <p:nvPr/>
          </p:nvSpPr>
          <p:spPr bwMode="auto">
            <a:xfrm>
              <a:off x="6599238" y="2197101"/>
              <a:ext cx="119063" cy="60325"/>
            </a:xfrm>
            <a:custGeom>
              <a:avLst/>
              <a:gdLst>
                <a:gd name="T0" fmla="*/ 16 w 33"/>
                <a:gd name="T1" fmla="*/ 0 h 17"/>
                <a:gd name="T2" fmla="*/ 0 w 33"/>
                <a:gd name="T3" fmla="*/ 17 h 17"/>
                <a:gd name="T4" fmla="*/ 33 w 33"/>
                <a:gd name="T5" fmla="*/ 17 h 17"/>
                <a:gd name="T6" fmla="*/ 16 w 33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7">
                  <a:moveTo>
                    <a:pt x="16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8" name="Freeform 160"/>
            <p:cNvSpPr>
              <a:spLocks/>
            </p:cNvSpPr>
            <p:nvPr/>
          </p:nvSpPr>
          <p:spPr bwMode="auto">
            <a:xfrm>
              <a:off x="6956426" y="2736851"/>
              <a:ext cx="117475" cy="57150"/>
            </a:xfrm>
            <a:custGeom>
              <a:avLst/>
              <a:gdLst>
                <a:gd name="T0" fmla="*/ 16 w 33"/>
                <a:gd name="T1" fmla="*/ 0 h 16"/>
                <a:gd name="T2" fmla="*/ 0 w 33"/>
                <a:gd name="T3" fmla="*/ 16 h 16"/>
                <a:gd name="T4" fmla="*/ 33 w 33"/>
                <a:gd name="T5" fmla="*/ 16 h 16"/>
                <a:gd name="T6" fmla="*/ 16 w 3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8" y="0"/>
                    <a:pt x="0" y="8"/>
                    <a:pt x="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5446713" y="2379663"/>
              <a:ext cx="560388" cy="1101725"/>
            </a:xfrm>
            <a:custGeom>
              <a:avLst/>
              <a:gdLst>
                <a:gd name="T0" fmla="*/ 110 w 157"/>
                <a:gd name="T1" fmla="*/ 309 h 309"/>
                <a:gd name="T2" fmla="*/ 107 w 157"/>
                <a:gd name="T3" fmla="*/ 307 h 309"/>
                <a:gd name="T4" fmla="*/ 55 w 157"/>
                <a:gd name="T5" fmla="*/ 24 h 309"/>
                <a:gd name="T6" fmla="*/ 154 w 157"/>
                <a:gd name="T7" fmla="*/ 16 h 309"/>
                <a:gd name="T8" fmla="*/ 156 w 157"/>
                <a:gd name="T9" fmla="*/ 21 h 309"/>
                <a:gd name="T10" fmla="*/ 151 w 157"/>
                <a:gd name="T11" fmla="*/ 23 h 309"/>
                <a:gd name="T12" fmla="*/ 61 w 157"/>
                <a:gd name="T13" fmla="*/ 29 h 309"/>
                <a:gd name="T14" fmla="*/ 114 w 157"/>
                <a:gd name="T15" fmla="*/ 304 h 309"/>
                <a:gd name="T16" fmla="*/ 112 w 157"/>
                <a:gd name="T17" fmla="*/ 309 h 309"/>
                <a:gd name="T18" fmla="*/ 110 w 157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309">
                  <a:moveTo>
                    <a:pt x="110" y="309"/>
                  </a:moveTo>
                  <a:cubicBezTo>
                    <a:pt x="109" y="309"/>
                    <a:pt x="108" y="309"/>
                    <a:pt x="107" y="307"/>
                  </a:cubicBezTo>
                  <a:cubicBezTo>
                    <a:pt x="103" y="298"/>
                    <a:pt x="0" y="87"/>
                    <a:pt x="55" y="24"/>
                  </a:cubicBezTo>
                  <a:cubicBezTo>
                    <a:pt x="74" y="3"/>
                    <a:pt x="107" y="0"/>
                    <a:pt x="154" y="16"/>
                  </a:cubicBezTo>
                  <a:cubicBezTo>
                    <a:pt x="156" y="17"/>
                    <a:pt x="157" y="19"/>
                    <a:pt x="156" y="21"/>
                  </a:cubicBezTo>
                  <a:cubicBezTo>
                    <a:pt x="155" y="23"/>
                    <a:pt x="153" y="24"/>
                    <a:pt x="151" y="23"/>
                  </a:cubicBezTo>
                  <a:cubicBezTo>
                    <a:pt x="108" y="8"/>
                    <a:pt x="77" y="10"/>
                    <a:pt x="61" y="29"/>
                  </a:cubicBezTo>
                  <a:cubicBezTo>
                    <a:pt x="9" y="89"/>
                    <a:pt x="113" y="302"/>
                    <a:pt x="114" y="304"/>
                  </a:cubicBezTo>
                  <a:cubicBezTo>
                    <a:pt x="115" y="306"/>
                    <a:pt x="114" y="308"/>
                    <a:pt x="112" y="309"/>
                  </a:cubicBezTo>
                  <a:cubicBezTo>
                    <a:pt x="112" y="309"/>
                    <a:pt x="111" y="309"/>
                    <a:pt x="110" y="30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0" name="Freeform 162"/>
            <p:cNvSpPr>
              <a:spLocks/>
            </p:cNvSpPr>
            <p:nvPr/>
          </p:nvSpPr>
          <p:spPr bwMode="auto">
            <a:xfrm>
              <a:off x="6813551" y="2725738"/>
              <a:ext cx="503238" cy="755650"/>
            </a:xfrm>
            <a:custGeom>
              <a:avLst/>
              <a:gdLst>
                <a:gd name="T0" fmla="*/ 5 w 141"/>
                <a:gd name="T1" fmla="*/ 212 h 212"/>
                <a:gd name="T2" fmla="*/ 2 w 141"/>
                <a:gd name="T3" fmla="*/ 212 h 212"/>
                <a:gd name="T4" fmla="*/ 2 w 141"/>
                <a:gd name="T5" fmla="*/ 206 h 212"/>
                <a:gd name="T6" fmla="*/ 108 w 141"/>
                <a:gd name="T7" fmla="*/ 19 h 212"/>
                <a:gd name="T8" fmla="*/ 55 w 141"/>
                <a:gd name="T9" fmla="*/ 18 h 212"/>
                <a:gd name="T10" fmla="*/ 51 w 141"/>
                <a:gd name="T11" fmla="*/ 15 h 212"/>
                <a:gd name="T12" fmla="*/ 53 w 141"/>
                <a:gd name="T13" fmla="*/ 10 h 212"/>
                <a:gd name="T14" fmla="*/ 114 w 141"/>
                <a:gd name="T15" fmla="*/ 14 h 212"/>
                <a:gd name="T16" fmla="*/ 8 w 141"/>
                <a:gd name="T17" fmla="*/ 211 h 212"/>
                <a:gd name="T18" fmla="*/ 5 w 141"/>
                <a:gd name="T1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212">
                  <a:moveTo>
                    <a:pt x="5" y="212"/>
                  </a:moveTo>
                  <a:cubicBezTo>
                    <a:pt x="4" y="212"/>
                    <a:pt x="3" y="212"/>
                    <a:pt x="2" y="212"/>
                  </a:cubicBezTo>
                  <a:cubicBezTo>
                    <a:pt x="1" y="210"/>
                    <a:pt x="0" y="208"/>
                    <a:pt x="2" y="206"/>
                  </a:cubicBezTo>
                  <a:cubicBezTo>
                    <a:pt x="38" y="164"/>
                    <a:pt x="128" y="49"/>
                    <a:pt x="108" y="19"/>
                  </a:cubicBezTo>
                  <a:cubicBezTo>
                    <a:pt x="102" y="9"/>
                    <a:pt x="84" y="9"/>
                    <a:pt x="55" y="18"/>
                  </a:cubicBezTo>
                  <a:cubicBezTo>
                    <a:pt x="53" y="18"/>
                    <a:pt x="51" y="17"/>
                    <a:pt x="51" y="15"/>
                  </a:cubicBezTo>
                  <a:cubicBezTo>
                    <a:pt x="50" y="13"/>
                    <a:pt x="51" y="11"/>
                    <a:pt x="53" y="10"/>
                  </a:cubicBezTo>
                  <a:cubicBezTo>
                    <a:pt x="86" y="0"/>
                    <a:pt x="106" y="2"/>
                    <a:pt x="114" y="14"/>
                  </a:cubicBezTo>
                  <a:cubicBezTo>
                    <a:pt x="141" y="55"/>
                    <a:pt x="21" y="195"/>
                    <a:pt x="8" y="211"/>
                  </a:cubicBezTo>
                  <a:cubicBezTo>
                    <a:pt x="7" y="212"/>
                    <a:pt x="6" y="212"/>
                    <a:pt x="5" y="212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6046788" y="2165351"/>
              <a:ext cx="628650" cy="1316038"/>
            </a:xfrm>
            <a:custGeom>
              <a:avLst/>
              <a:gdLst>
                <a:gd name="T0" fmla="*/ 82 w 176"/>
                <a:gd name="T1" fmla="*/ 369 h 369"/>
                <a:gd name="T2" fmla="*/ 78 w 176"/>
                <a:gd name="T3" fmla="*/ 367 h 369"/>
                <a:gd name="T4" fmla="*/ 76 w 176"/>
                <a:gd name="T5" fmla="*/ 25 h 369"/>
                <a:gd name="T6" fmla="*/ 173 w 176"/>
                <a:gd name="T7" fmla="*/ 14 h 369"/>
                <a:gd name="T8" fmla="*/ 176 w 176"/>
                <a:gd name="T9" fmla="*/ 19 h 369"/>
                <a:gd name="T10" fmla="*/ 171 w 176"/>
                <a:gd name="T11" fmla="*/ 21 h 369"/>
                <a:gd name="T12" fmla="*/ 81 w 176"/>
                <a:gd name="T13" fmla="*/ 31 h 369"/>
                <a:gd name="T14" fmla="*/ 86 w 176"/>
                <a:gd name="T15" fmla="*/ 365 h 369"/>
                <a:gd name="T16" fmla="*/ 83 w 176"/>
                <a:gd name="T17" fmla="*/ 369 h 369"/>
                <a:gd name="T18" fmla="*/ 82 w 176"/>
                <a:gd name="T19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69">
                  <a:moveTo>
                    <a:pt x="82" y="369"/>
                  </a:moveTo>
                  <a:cubicBezTo>
                    <a:pt x="80" y="369"/>
                    <a:pt x="79" y="368"/>
                    <a:pt x="78" y="367"/>
                  </a:cubicBezTo>
                  <a:cubicBezTo>
                    <a:pt x="75" y="356"/>
                    <a:pt x="0" y="99"/>
                    <a:pt x="76" y="25"/>
                  </a:cubicBezTo>
                  <a:cubicBezTo>
                    <a:pt x="98" y="4"/>
                    <a:pt x="131" y="0"/>
                    <a:pt x="173" y="14"/>
                  </a:cubicBezTo>
                  <a:cubicBezTo>
                    <a:pt x="175" y="14"/>
                    <a:pt x="176" y="17"/>
                    <a:pt x="176" y="19"/>
                  </a:cubicBezTo>
                  <a:cubicBezTo>
                    <a:pt x="175" y="21"/>
                    <a:pt x="173" y="22"/>
                    <a:pt x="171" y="21"/>
                  </a:cubicBezTo>
                  <a:cubicBezTo>
                    <a:pt x="131" y="8"/>
                    <a:pt x="101" y="11"/>
                    <a:pt x="81" y="31"/>
                  </a:cubicBezTo>
                  <a:cubicBezTo>
                    <a:pt x="8" y="101"/>
                    <a:pt x="85" y="362"/>
                    <a:pt x="86" y="365"/>
                  </a:cubicBezTo>
                  <a:cubicBezTo>
                    <a:pt x="86" y="367"/>
                    <a:pt x="85" y="369"/>
                    <a:pt x="83" y="369"/>
                  </a:cubicBezTo>
                  <a:cubicBezTo>
                    <a:pt x="83" y="369"/>
                    <a:pt x="82" y="369"/>
                    <a:pt x="82" y="36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03027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change how we think about building applications?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7845" y="1760875"/>
            <a:ext cx="11885514" cy="4394650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implementing a route inside of a Web Application server, I write a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writing large functional tests against a server, your functional tests look more like unit tests per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building and deploying servers, I deploy collections of Functions</a:t>
            </a:r>
          </a:p>
        </p:txBody>
      </p:sp>
    </p:spTree>
    <p:extLst>
      <p:ext uri="{BB962C8B-B14F-4D97-AF65-F5344CB8AC3E}">
        <p14:creationId xmlns:p14="http://schemas.microsoft.com/office/powerpoint/2010/main" val="40992392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5603964"/>
          </a:xfrm>
        </p:spPr>
        <p:txBody>
          <a:bodyPr/>
          <a:lstStyle/>
          <a:p>
            <a:r>
              <a:rPr lang="en-US" dirty="0"/>
              <a:t>Thick clients; thin &amp; stateless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SPAs like Angular/React are your friend</a:t>
            </a:r>
          </a:p>
          <a:p>
            <a:pPr lvl="1"/>
            <a:r>
              <a:rPr lang="en-US" dirty="0"/>
              <a:t>Be sure to enable CORS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Sync is nice, but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is nicer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, queue based systems are more resilient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Read and internalize the reactive manifesto -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http://www.reactivemanifesto.org/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While synchronous work will happen, minimize the work done in a sync function and kick off to a queue based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process (HTTP status code 202, not 201 )</a:t>
            </a:r>
          </a:p>
          <a:p>
            <a:r>
              <a:rPr lang="en-US" dirty="0">
                <a:sym typeface="Wingdings" panose="05000000000000000000" pitchFamily="2" charset="2"/>
              </a:rPr>
              <a:t>Live and die by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Like never before, develop on the cloud, test on the cloud, ship on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Not just </a:t>
            </a:r>
            <a:r>
              <a:rPr lang="en-US" dirty="0" err="1">
                <a:sym typeface="Wingdings" panose="05000000000000000000" pitchFamily="2" charset="2"/>
              </a:rPr>
              <a:t>FaaS</a:t>
            </a:r>
            <a:r>
              <a:rPr lang="en-US" dirty="0">
                <a:sym typeface="Wingdings" panose="05000000000000000000" pitchFamily="2" charset="2"/>
              </a:rPr>
              <a:t>, but use other </a:t>
            </a:r>
            <a:r>
              <a:rPr lang="en-US" dirty="0" err="1">
                <a:sym typeface="Wingdings" panose="05000000000000000000" pitchFamily="2" charset="2"/>
              </a:rPr>
              <a:t>serverless</a:t>
            </a:r>
            <a:r>
              <a:rPr lang="en-US" dirty="0">
                <a:sym typeface="Wingdings" panose="05000000000000000000" pitchFamily="2" charset="2"/>
              </a:rPr>
              <a:t> tech that best solves the problem (like Logic Apps)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practices for </a:t>
            </a:r>
            <a:r>
              <a:rPr lang="en-US" dirty="0" err="1"/>
              <a:t>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381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benefits of 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331386708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3_plexure_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heme" id="{79166DB3-3AA9-488F-8408-9CE6CDC3578D}" vid="{8699150C-86E1-4F53-97E7-7792F656A737}"/>
    </a:ext>
  </a:extLst>
</a:theme>
</file>

<file path=ppt/theme/theme5.xml><?xml version="1.0" encoding="utf-8"?>
<a:theme xmlns:a="http://schemas.openxmlformats.org/drawingml/2006/main" name="4_Office 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emplate recovered" id="{E002AAF0-5D16-4692-A36B-B62B947FB93C}" vid="{AB8FB7C3-4B65-4820-8E13-612B5694C3DB}"/>
    </a:ext>
  </a:extLst>
</a:theme>
</file>

<file path=ppt/theme/theme6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E6BA67282A84592F51FBC3C7E45A7" ma:contentTypeVersion="4" ma:contentTypeDescription="Create a new document." ma:contentTypeScope="" ma:versionID="f850e629167cef07c25ed8d1364e1532">
  <xsd:schema xmlns:xsd="http://www.w3.org/2001/XMLSchema" xmlns:xs="http://www.w3.org/2001/XMLSchema" xmlns:p="http://schemas.microsoft.com/office/2006/metadata/properties" xmlns:ns2="fb36830f-dcb9-4175-9c60-7528ad38affb" targetNamespace="http://schemas.microsoft.com/office/2006/metadata/properties" ma:root="true" ma:fieldsID="736115c8d5ee1f63c5bfa291f363fbb4" ns2:_="">
    <xsd:import namespace="fb36830f-dcb9-4175-9c60-7528ad38af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36830f-dcb9-4175-9c60-7528ad38af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B26097-324F-42E1-A7AB-1088121367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36830f-dcb9-4175-9c60-7528ad38af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b36830f-dcb9-4175-9c60-7528ad38aff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2378</TotalTime>
  <Words>1288</Words>
  <Application>Microsoft Office PowerPoint</Application>
  <PresentationFormat>Custom</PresentationFormat>
  <Paragraphs>264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33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3_plexure_theme</vt:lpstr>
      <vt:lpstr>4_Office Theme</vt:lpstr>
      <vt:lpstr>5-30721_Build_2016_Template_Light</vt:lpstr>
      <vt:lpstr>Office Theme</vt:lpstr>
      <vt:lpstr>Serverless for the enterprise with Microsoft Azure Functions</vt:lpstr>
      <vt:lpstr>Why serverless?</vt:lpstr>
      <vt:lpstr>PowerPoint Presentation</vt:lpstr>
      <vt:lpstr>What is “serverless”</vt:lpstr>
      <vt:lpstr>How is it different</vt:lpstr>
      <vt:lpstr>Benefits of “serverless”</vt:lpstr>
      <vt:lpstr>How does this change how we think about building applications?</vt:lpstr>
      <vt:lpstr>General practices for serverless</vt:lpstr>
      <vt:lpstr>Key benefits of Azure Functions</vt:lpstr>
      <vt:lpstr>PowerPoint Presentation</vt:lpstr>
      <vt:lpstr>Azure Functions architecture</vt:lpstr>
      <vt:lpstr>Dual abstraction</vt:lpstr>
      <vt:lpstr>Platform and scaling</vt:lpstr>
      <vt:lpstr>Dynamic tier pricing</vt:lpstr>
      <vt:lpstr>Functions programming concepts</vt:lpstr>
      <vt:lpstr>What is the “Functions” programming model?</vt:lpstr>
      <vt:lpstr>Best practices for the “Functions” programming model</vt:lpstr>
      <vt:lpstr>Functions architecture patterns are often microservices patterns</vt:lpstr>
      <vt:lpstr>Scaling and runtime best practices</vt:lpstr>
      <vt:lpstr>Scaling and runtime best practices (cont’d)</vt:lpstr>
      <vt:lpstr>Putting it into action</vt:lpstr>
      <vt:lpstr>Suggestions for getting started</vt:lpstr>
      <vt:lpstr>Signs that a serverless pattern might be useful for a given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Integration</vt:lpstr>
      <vt:lpstr>Get started and reach out!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goes here</dc:title>
  <dc:subject>&lt;Speech title here&gt;</dc:subject>
  <dc:creator>Chris Anderson</dc:creator>
  <cp:keywords>Microsoft 2016</cp:keywords>
  <dc:description>Template: Mitchell Derrey, Silverfox Productions_x000d_
Formatting: _x000d_
Audience Type:</dc:description>
  <cp:lastModifiedBy>Jon Galloway</cp:lastModifiedBy>
  <cp:revision>25</cp:revision>
  <dcterms:created xsi:type="dcterms:W3CDTF">2016-09-21T19:43:16Z</dcterms:created>
  <dcterms:modified xsi:type="dcterms:W3CDTF">2016-10-20T08:06:55Z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0x010100635E6BA67282A84592F51FBC3C7E45A7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